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7" r:id="rId3"/>
    <p:sldId id="269" r:id="rId4"/>
    <p:sldId id="268" r:id="rId5"/>
    <p:sldId id="261" r:id="rId6"/>
    <p:sldId id="288" r:id="rId7"/>
    <p:sldId id="313" r:id="rId8"/>
    <p:sldId id="318" r:id="rId9"/>
    <p:sldId id="319" r:id="rId10"/>
    <p:sldId id="294" r:id="rId11"/>
    <p:sldId id="295" r:id="rId12"/>
    <p:sldId id="314" r:id="rId13"/>
    <p:sldId id="315" r:id="rId14"/>
    <p:sldId id="304" r:id="rId15"/>
    <p:sldId id="316" r:id="rId16"/>
    <p:sldId id="305" r:id="rId17"/>
    <p:sldId id="310" r:id="rId18"/>
    <p:sldId id="320" r:id="rId19"/>
    <p:sldId id="293" r:id="rId20"/>
    <p:sldId id="271" r:id="rId21"/>
    <p:sldId id="311" r:id="rId22"/>
  </p:sldIdLst>
  <p:sldSz cx="9144000" cy="6858000" type="screen4x3"/>
  <p:notesSz cx="10234613" cy="71040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vain REY (DFIE)" initials="SR" lastIdx="1" clrIdx="0">
    <p:extLst>
      <p:ext uri="{19B8F6BF-5375-455C-9EA6-DF929625EA0E}">
        <p15:presenceInfo xmlns:p15="http://schemas.microsoft.com/office/powerpoint/2012/main" userId="Sylvain REY (DFI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1D8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5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97246" y="1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D2D1BA08-9D49-45AE-AB9F-41FB707FE192}" type="datetimeFigureOut">
              <a:rPr lang="fr-FR" smtClean="0"/>
              <a:t>28/08/2023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4CE821AC-C6C7-4C5C-B37F-4E1318E7F4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819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643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1E6211F-D4E1-490D-854E-B8D14DF14210}" type="datetimeFigureOut">
              <a:rPr lang="fr-FR" smtClean="0"/>
              <a:t>28/08/2023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5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4B7F6FF-BAE9-4096-9ED9-30A749D01C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8506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9" y="141317"/>
            <a:ext cx="1143677" cy="1149021"/>
          </a:xfrm>
          <a:prstGeom prst="rect">
            <a:avLst/>
          </a:prstGeom>
        </p:spPr>
      </p:pic>
      <p:sp>
        <p:nvSpPr>
          <p:cNvPr id="6" name="ZoneTexte 5"/>
          <p:cNvSpPr txBox="1"/>
          <p:nvPr userDrawn="1"/>
        </p:nvSpPr>
        <p:spPr>
          <a:xfrm>
            <a:off x="349058" y="2963114"/>
            <a:ext cx="63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94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CED28EF-2544-4567-8BD2-C5E6FB5AAFCB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28/08/2023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9AB9FFF-FB74-4BB3-B870-80869DC4500E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19790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3909" y="2154496"/>
            <a:ext cx="75633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Marianne" panose="02000000000000000000" pitchFamily="50" charset="0"/>
              </a:rPr>
              <a:t>L’Académie de Lyon vous souhaite la bienvenue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6" y="363106"/>
            <a:ext cx="2532686" cy="5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5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13DBE7-0C93-A324-03BB-E5DD0231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8" y="1538578"/>
            <a:ext cx="4941455" cy="47558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955963" y="906673"/>
            <a:ext cx="7487817" cy="51192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Des documents en ligne …. sur le site de l’</a:t>
            </a:r>
            <a:r>
              <a:rPr lang="fr-FR" sz="2400" strike="noStrike" spc="-1" dirty="0" err="1">
                <a:solidFill>
                  <a:srgbClr val="000000"/>
                </a:solidFill>
                <a:latin typeface="Marianne" panose="02000000000000000000" pitchFamily="50" charset="0"/>
              </a:rPr>
              <a:t>INSPé</a:t>
            </a:r>
            <a:endParaRPr lang="fr-FR" sz="2400" strike="noStrike" spc="-1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sp>
        <p:nvSpPr>
          <p:cNvPr id="18" name="CustomShape 9">
            <a:extLst>
              <a:ext uri="{FF2B5EF4-FFF2-40B4-BE49-F238E27FC236}">
                <a16:creationId xmlns:a16="http://schemas.microsoft.com/office/drawing/2014/main" id="{CA4D368B-47CC-46BD-B3A6-06674DD53D81}"/>
              </a:ext>
            </a:extLst>
          </p:cNvPr>
          <p:cNvSpPr/>
          <p:nvPr/>
        </p:nvSpPr>
        <p:spPr>
          <a:xfrm rot="14298654">
            <a:off x="1801226" y="5650081"/>
            <a:ext cx="535367" cy="21128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10">
            <a:extLst>
              <a:ext uri="{FF2B5EF4-FFF2-40B4-BE49-F238E27FC236}">
                <a16:creationId xmlns:a16="http://schemas.microsoft.com/office/drawing/2014/main" id="{AA6483C0-64CC-4132-9992-52F1F0625D5D}"/>
              </a:ext>
            </a:extLst>
          </p:cNvPr>
          <p:cNvSpPr/>
          <p:nvPr/>
        </p:nvSpPr>
        <p:spPr>
          <a:xfrm>
            <a:off x="5371652" y="4131451"/>
            <a:ext cx="3384889" cy="84261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DES DATES</a:t>
            </a:r>
            <a:endParaRPr lang="fr-FR" sz="2400" b="1" strike="noStrike" spc="-1" dirty="0">
              <a:latin typeface="Arial"/>
            </a:endParaRPr>
          </a:p>
        </p:txBody>
      </p:sp>
      <p:sp>
        <p:nvSpPr>
          <p:cNvPr id="6" name="CustomShape 10">
            <a:extLst>
              <a:ext uri="{FF2B5EF4-FFF2-40B4-BE49-F238E27FC236}">
                <a16:creationId xmlns:a16="http://schemas.microsoft.com/office/drawing/2014/main" id="{2182B473-9E47-ECFF-E7F0-1431CE05BBC0}"/>
              </a:ext>
            </a:extLst>
          </p:cNvPr>
          <p:cNvSpPr/>
          <p:nvPr/>
        </p:nvSpPr>
        <p:spPr>
          <a:xfrm>
            <a:off x="5371652" y="1749283"/>
            <a:ext cx="3384889" cy="84261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DES DOCUMENTS DE REFERENCE</a:t>
            </a:r>
            <a:endParaRPr lang="fr-FR" sz="24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874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9" name="TextShape 1">
            <a:extLst>
              <a:ext uri="{FF2B5EF4-FFF2-40B4-BE49-F238E27FC236}">
                <a16:creationId xmlns:a16="http://schemas.microsoft.com/office/drawing/2014/main" id="{B6F8772E-5D40-4C6F-8C0F-39F97BE57783}"/>
              </a:ext>
            </a:extLst>
          </p:cNvPr>
          <p:cNvSpPr txBox="1"/>
          <p:nvPr/>
        </p:nvSpPr>
        <p:spPr>
          <a:xfrm>
            <a:off x="1719289" y="858130"/>
            <a:ext cx="6072990" cy="511920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Documents de rentrée (site </a:t>
            </a:r>
            <a:r>
              <a:rPr lang="fr-FR" sz="2400" strike="noStrike" spc="-1" dirty="0" err="1">
                <a:solidFill>
                  <a:srgbClr val="000000"/>
                </a:solidFill>
                <a:latin typeface="Marianne" panose="02000000000000000000" pitchFamily="50" charset="0"/>
              </a:rPr>
              <a:t>INSPé</a:t>
            </a:r>
            <a:r>
              <a:rPr lang="fr-FR" sz="24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0C0B91-4FCE-DB55-C12C-90C699EBB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2" y="1538690"/>
            <a:ext cx="8663130" cy="3530853"/>
          </a:xfrm>
          <a:prstGeom prst="rect">
            <a:avLst/>
          </a:prstGeom>
        </p:spPr>
      </p:pic>
      <p:sp>
        <p:nvSpPr>
          <p:cNvPr id="7" name="CustomShape 10">
            <a:extLst>
              <a:ext uri="{FF2B5EF4-FFF2-40B4-BE49-F238E27FC236}">
                <a16:creationId xmlns:a16="http://schemas.microsoft.com/office/drawing/2014/main" id="{446EEDDF-0601-3041-BF3E-8726E298EBDD}"/>
              </a:ext>
            </a:extLst>
          </p:cNvPr>
          <p:cNvSpPr/>
          <p:nvPr/>
        </p:nvSpPr>
        <p:spPr>
          <a:xfrm>
            <a:off x="368680" y="5400240"/>
            <a:ext cx="8376834" cy="84261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FFFFFF"/>
                </a:solidFill>
                <a:latin typeface="Calibri"/>
              </a:rPr>
              <a:t>VADEMECUM – GUIDE DE FORMATION – CALENDRIERS DE FORMATION</a:t>
            </a:r>
            <a:endParaRPr lang="fr-FR" sz="24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00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1177362" y="1031276"/>
            <a:ext cx="7166537" cy="1046906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3600" spc="-1" dirty="0">
                <a:solidFill>
                  <a:srgbClr val="000000"/>
                </a:solidFill>
                <a:latin typeface="Marianne" panose="02000000000000000000" pitchFamily="2" charset="0"/>
              </a:rPr>
              <a:t>D</a:t>
            </a:r>
            <a:r>
              <a:rPr lang="fr-FR" sz="36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es parcours de formation élaborés en fonction des statuts des stagiaires : </a:t>
            </a:r>
          </a:p>
        </p:txBody>
      </p:sp>
      <p:sp>
        <p:nvSpPr>
          <p:cNvPr id="10" name="TextShape 2"/>
          <p:cNvSpPr txBox="1"/>
          <p:nvPr/>
        </p:nvSpPr>
        <p:spPr>
          <a:xfrm>
            <a:off x="565550" y="2436612"/>
            <a:ext cx="8390160" cy="383805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2500" lnSpcReduction="20000"/>
          </a:bodyPr>
          <a:lstStyle/>
          <a:p>
            <a:pPr marL="343080"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pc="-1" dirty="0">
                <a:solidFill>
                  <a:srgbClr val="000000"/>
                </a:solidFill>
                <a:latin typeface="Marianne" panose="02000000000000000000" pitchFamily="2" charset="0"/>
              </a:rPr>
              <a:t>Le parcours de l’Attestation d‘Etudes Universitaires (AEU) : "Professeurs et conseillers principaux d'éducation - Approfondissement et consolidation" </a:t>
            </a:r>
            <a:r>
              <a:rPr lang="fr-FR" sz="2800" spc="-1" dirty="0">
                <a:solidFill>
                  <a:srgbClr val="000000"/>
                </a:solidFill>
                <a:latin typeface="Marianne" panose="02000000000000000000" pitchFamily="2" charset="0"/>
              </a:rPr>
              <a:t>: un parcours adapté pour les étudiants ayant déjà suivi un master MEEF ou avec une expérience professionnelle d’enseignement dans la discipline à enseigner ou en tant que professeur des écoles.</a:t>
            </a:r>
          </a:p>
          <a:p>
            <a:pPr marL="343080" indent="-342720"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fr-FR" sz="2800" spc="-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pc="-1" dirty="0">
                <a:solidFill>
                  <a:srgbClr val="000000"/>
                </a:solidFill>
                <a:latin typeface="Marianne" panose="02000000000000000000" pitchFamily="2" charset="0"/>
              </a:rPr>
              <a:t>Le parcours DIU « Professeurs et conseillers principaux d’éducation stagiaires - entrée dans le métier » </a:t>
            </a:r>
            <a:r>
              <a:rPr lang="fr-FR" sz="28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: un parcours adapté pour les autres fonctionnaires stagiaires avec des apports didactiques et professionnels qui permettent de </a:t>
            </a:r>
            <a:r>
              <a:rPr lang="fr-FR" sz="2800" spc="-1" dirty="0">
                <a:solidFill>
                  <a:srgbClr val="000000"/>
                </a:solidFill>
                <a:latin typeface="Marianne" panose="02000000000000000000" pitchFamily="2" charset="0"/>
              </a:rPr>
              <a:t>compléter</a:t>
            </a:r>
            <a:r>
              <a:rPr lang="fr-FR" sz="28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 son parcours </a:t>
            </a:r>
            <a:r>
              <a:rPr lang="fr-FR" sz="2800" spc="-1" dirty="0">
                <a:solidFill>
                  <a:srgbClr val="000000"/>
                </a:solidFill>
                <a:latin typeface="Marianne" panose="02000000000000000000" pitchFamily="2" charset="0"/>
              </a:rPr>
              <a:t>antérieur</a:t>
            </a:r>
            <a:r>
              <a:rPr lang="fr-FR" sz="28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 et de développer ses compétences professionnelles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fr-FR" sz="2800" b="0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1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Une formation spécifique dans un parcours Psy-EN</a:t>
            </a:r>
          </a:p>
        </p:txBody>
      </p:sp>
    </p:spTree>
    <p:extLst>
      <p:ext uri="{BB962C8B-B14F-4D97-AF65-F5344CB8AC3E}">
        <p14:creationId xmlns:p14="http://schemas.microsoft.com/office/powerpoint/2010/main" val="87683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9" name="TextShape 1"/>
          <p:cNvSpPr txBox="1"/>
          <p:nvPr/>
        </p:nvSpPr>
        <p:spPr>
          <a:xfrm>
            <a:off x="1499480" y="1072838"/>
            <a:ext cx="6636601" cy="610489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spc="-1" dirty="0">
                <a:solidFill>
                  <a:srgbClr val="000000"/>
                </a:solidFill>
                <a:latin typeface="Marianne" panose="02000000000000000000" pitchFamily="2" charset="0"/>
              </a:rPr>
              <a:t>Où s’inscrire ?</a:t>
            </a:r>
            <a:endParaRPr lang="fr-FR" sz="3200" b="0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457200" y="2352819"/>
            <a:ext cx="8229240" cy="245623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2500" lnSpcReduction="20000"/>
          </a:bodyPr>
          <a:lstStyle/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55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Les fonctionnaires stagiaires-enseignant 1</a:t>
            </a:r>
            <a:r>
              <a:rPr lang="fr-FR" sz="5500" b="0" strike="noStrike" spc="-1" baseline="30000" dirty="0">
                <a:solidFill>
                  <a:srgbClr val="000000"/>
                </a:solidFill>
                <a:latin typeface="Marianne" panose="02000000000000000000" pitchFamily="2" charset="0"/>
              </a:rPr>
              <a:t>er</a:t>
            </a:r>
            <a:r>
              <a:rPr lang="fr-FR" sz="5500" spc="-1" baseline="30000" dirty="0">
                <a:solidFill>
                  <a:srgbClr val="000000"/>
                </a:solidFill>
                <a:latin typeface="Marianne" panose="02000000000000000000" pitchFamily="2" charset="0"/>
              </a:rPr>
              <a:t> </a:t>
            </a:r>
            <a:r>
              <a:rPr lang="fr-FR" sz="55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ou 2</a:t>
            </a:r>
            <a:r>
              <a:rPr lang="fr-FR" sz="5500" b="0" strike="noStrike" spc="-1" baseline="30000" dirty="0">
                <a:solidFill>
                  <a:srgbClr val="000000"/>
                </a:solidFill>
                <a:latin typeface="Marianne" panose="02000000000000000000" pitchFamily="2" charset="0"/>
              </a:rPr>
              <a:t>nd</a:t>
            </a:r>
            <a:r>
              <a:rPr lang="fr-FR" sz="55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 Degré, ou CPE, en </a:t>
            </a:r>
            <a:r>
              <a:rPr lang="fr-FR" sz="5500" b="1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DIU ou AEU, s’inscrivent à l’Inspé</a:t>
            </a:r>
            <a:r>
              <a:rPr lang="fr-FR" sz="5500" b="1" strike="noStrike" spc="-1" dirty="0" smtClean="0">
                <a:solidFill>
                  <a:srgbClr val="000000"/>
                </a:solidFill>
                <a:latin typeface="Marianne" panose="02000000000000000000" pitchFamily="2" charset="0"/>
              </a:rPr>
              <a:t>.</a:t>
            </a:r>
          </a:p>
          <a:p>
            <a:pPr marL="3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fr-FR" sz="4400" b="1" strike="noStrike" spc="-1" dirty="0" smtClean="0">
                <a:solidFill>
                  <a:srgbClr val="000000"/>
                </a:solidFill>
                <a:latin typeface="Marianne" panose="02000000000000000000" pitchFamily="2" charset="0"/>
              </a:rPr>
              <a:t> </a:t>
            </a:r>
            <a:endParaRPr lang="fr-FR" sz="4400" b="1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marL="36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fr-FR" sz="5500" i="1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Pour certains groupes 2</a:t>
            </a:r>
            <a:r>
              <a:rPr lang="fr-FR" sz="5500" i="1" strike="noStrike" spc="-1" baseline="30000" dirty="0">
                <a:solidFill>
                  <a:srgbClr val="000000"/>
                </a:solidFill>
                <a:latin typeface="Marianne" panose="02000000000000000000" pitchFamily="2" charset="0"/>
              </a:rPr>
              <a:t>nd</a:t>
            </a:r>
            <a:r>
              <a:rPr lang="fr-FR" sz="5500" i="1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 degré, des cours ont lieu dans des université partenaires qui nécessitent une inscription complémentaire.</a:t>
            </a: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endParaRPr lang="fr-FR" sz="5500" b="0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marL="343080" indent="-34272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fr-FR" sz="55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Les stagiaires PSY-EN s’inscrivent à Lyon </a:t>
            </a:r>
            <a:r>
              <a:rPr lang="fr-FR" sz="5500" b="0" strike="noStrike" spc="-1" dirty="0" smtClean="0">
                <a:solidFill>
                  <a:srgbClr val="000000"/>
                </a:solidFill>
                <a:latin typeface="Marianne" panose="02000000000000000000" pitchFamily="2" charset="0"/>
              </a:rPr>
              <a:t>2</a:t>
            </a:r>
            <a:endParaRPr lang="fr-FR" sz="2800" b="0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fr-FR" sz="2800" b="0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3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1677488" y="1030184"/>
            <a:ext cx="5946144" cy="653143"/>
          </a:xfrm>
          <a:prstGeom prst="rect">
            <a:avLst/>
          </a:prstGeom>
          <a:solidFill>
            <a:srgbClr val="D7E4BD"/>
          </a:solidFill>
          <a:ln w="25560">
            <a:noFill/>
            <a:round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Modalités de formatio</a:t>
            </a:r>
            <a:r>
              <a:rPr lang="fr-FR" sz="2800" spc="-1" dirty="0">
                <a:solidFill>
                  <a:srgbClr val="000000"/>
                </a:solidFill>
                <a:latin typeface="Marianne" panose="02000000000000000000" pitchFamily="50" charset="0"/>
              </a:rPr>
              <a:t>n AEU</a:t>
            </a:r>
            <a:endParaRPr lang="fr-FR" sz="2800" strike="noStrike" spc="-1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39568" y="1926823"/>
            <a:ext cx="8549094" cy="11073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000" u="sng" dirty="0">
                <a:latin typeface="Marianne" panose="02000000000000000000" pitchFamily="2" charset="0"/>
              </a:rPr>
              <a:t>Attestation d'études universitaires </a:t>
            </a:r>
            <a:r>
              <a:rPr lang="fr-FR" sz="2000" dirty="0">
                <a:latin typeface="Marianne" panose="02000000000000000000" pitchFamily="2" charset="0"/>
              </a:rPr>
              <a:t>(AEU) :</a:t>
            </a:r>
            <a:br>
              <a:rPr lang="fr-FR" sz="2000" dirty="0">
                <a:latin typeface="Marianne" panose="02000000000000000000" pitchFamily="2" charset="0"/>
              </a:rPr>
            </a:br>
            <a:r>
              <a:rPr lang="fr-FR" sz="2000" dirty="0">
                <a:latin typeface="Marianne" panose="02000000000000000000" pitchFamily="2" charset="0"/>
              </a:rPr>
              <a:t>"Professeurs et conseillers principaux d'éducation - Approfondissement et consolidation"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01B59ED-629A-4983-9716-9DB101EA0D02}"/>
              </a:ext>
            </a:extLst>
          </p:cNvPr>
          <p:cNvSpPr txBox="1">
            <a:spLocks/>
          </p:cNvSpPr>
          <p:nvPr/>
        </p:nvSpPr>
        <p:spPr>
          <a:xfrm>
            <a:off x="339568" y="3151105"/>
            <a:ext cx="8064166" cy="340555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latin typeface="Marianne" panose="02000000000000000000" pitchFamily="2" charset="0"/>
              </a:rPr>
              <a:t>Premier degré </a:t>
            </a:r>
            <a:r>
              <a:rPr lang="fr-FR" sz="2000" dirty="0">
                <a:latin typeface="Marianne" panose="02000000000000000000" pitchFamily="2" charset="0"/>
              </a:rPr>
              <a:t>: des organisations massées pour les 10 jours de formation hors module de préparation à la prise de fonction =&gt; organisations départementales. </a:t>
            </a:r>
          </a:p>
          <a:p>
            <a:pPr marL="0" indent="0" algn="just">
              <a:buNone/>
            </a:pPr>
            <a:endParaRPr lang="fr-FR" sz="2000" dirty="0">
              <a:latin typeface="Marianne" panose="02000000000000000000" pitchFamily="2" charset="0"/>
            </a:endParaRPr>
          </a:p>
          <a:p>
            <a:pPr algn="just"/>
            <a:r>
              <a:rPr lang="fr-FR" sz="2000" b="1" dirty="0">
                <a:latin typeface="Marianne" panose="02000000000000000000" pitchFamily="2" charset="0"/>
              </a:rPr>
              <a:t>Second degré </a:t>
            </a:r>
            <a:r>
              <a:rPr lang="fr-FR" sz="2000" dirty="0">
                <a:latin typeface="Marianne" panose="02000000000000000000" pitchFamily="2" charset="0"/>
              </a:rPr>
              <a:t>: 10 mercredis dans l’année </a:t>
            </a:r>
            <a:r>
              <a:rPr lang="fr-FR" sz="2000" dirty="0" smtClean="0">
                <a:latin typeface="Marianne" panose="02000000000000000000" pitchFamily="2" charset="0"/>
              </a:rPr>
              <a:t>(sauf </a:t>
            </a:r>
            <a:r>
              <a:rPr lang="fr-FR" sz="2000" dirty="0">
                <a:latin typeface="Marianne" panose="02000000000000000000" pitchFamily="2" charset="0"/>
              </a:rPr>
              <a:t>pour EPS </a:t>
            </a:r>
            <a:r>
              <a:rPr lang="fr-FR" sz="2000" dirty="0" smtClean="0">
                <a:latin typeface="Marianne" panose="02000000000000000000" pitchFamily="2" charset="0"/>
              </a:rPr>
              <a:t>formation </a:t>
            </a:r>
            <a:r>
              <a:rPr lang="fr-FR" sz="2000" dirty="0">
                <a:latin typeface="Marianne" panose="02000000000000000000" pitchFamily="2" charset="0"/>
              </a:rPr>
              <a:t>le mardi). Formation prioritaire sur toute autre action, demande ou évènement en 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1574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1677488" y="1030184"/>
            <a:ext cx="5946144" cy="653143"/>
          </a:xfrm>
          <a:prstGeom prst="rect">
            <a:avLst/>
          </a:prstGeom>
          <a:solidFill>
            <a:srgbClr val="D7E4BD"/>
          </a:solidFill>
          <a:ln w="25560">
            <a:noFill/>
            <a:round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Modalités de formation DIU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39568" y="1926823"/>
            <a:ext cx="8549094" cy="11073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u="sng" dirty="0">
                <a:latin typeface="Marianne" panose="02000000000000000000" pitchFamily="2" charset="0"/>
              </a:rPr>
              <a:t>Diplôme </a:t>
            </a:r>
            <a:r>
              <a:rPr lang="fr-FR" sz="2000" u="sng" dirty="0" err="1">
                <a:latin typeface="Marianne" panose="02000000000000000000" pitchFamily="2" charset="0"/>
              </a:rPr>
              <a:t>inter-universitaire</a:t>
            </a:r>
            <a:r>
              <a:rPr lang="fr-FR" sz="2000" u="sng" dirty="0">
                <a:latin typeface="Marianne" panose="02000000000000000000" pitchFamily="2" charset="0"/>
              </a:rPr>
              <a:t> </a:t>
            </a:r>
            <a:r>
              <a:rPr lang="fr-FR" sz="2000" dirty="0">
                <a:latin typeface="Marianne" panose="02000000000000000000" pitchFamily="2" charset="0"/>
              </a:rPr>
              <a:t>(DIU) :</a:t>
            </a:r>
            <a:br>
              <a:rPr lang="fr-FR" sz="2000" dirty="0">
                <a:latin typeface="Marianne" panose="02000000000000000000" pitchFamily="2" charset="0"/>
              </a:rPr>
            </a:br>
            <a:r>
              <a:rPr lang="fr-FR" sz="2000" dirty="0">
                <a:latin typeface="Marianne" panose="02000000000000000000" pitchFamily="2" charset="0"/>
              </a:rPr>
              <a:t>"Professeurs et conseillers principaux d'éducation stagiaires - Entrée dans le métier"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01B59ED-629A-4983-9716-9DB101EA0D02}"/>
              </a:ext>
            </a:extLst>
          </p:cNvPr>
          <p:cNvSpPr txBox="1">
            <a:spLocks/>
          </p:cNvSpPr>
          <p:nvPr/>
        </p:nvSpPr>
        <p:spPr>
          <a:xfrm>
            <a:off x="339568" y="3151105"/>
            <a:ext cx="8064166" cy="3405559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1" dirty="0">
                <a:latin typeface="Marianne" panose="02000000000000000000" pitchFamily="2" charset="0"/>
              </a:rPr>
              <a:t>Premier degré </a:t>
            </a:r>
            <a:r>
              <a:rPr lang="fr-FR" sz="2000" dirty="0">
                <a:latin typeface="Marianne" panose="02000000000000000000" pitchFamily="2" charset="0"/>
              </a:rPr>
              <a:t>: des fonctionnaires stagiaires à mi-temps en école avec des organisations départementales</a:t>
            </a:r>
          </a:p>
          <a:p>
            <a:pPr marL="0" indent="0" algn="just">
              <a:buNone/>
            </a:pPr>
            <a:endParaRPr lang="fr-FR" sz="2000" dirty="0">
              <a:latin typeface="Marianne" panose="02000000000000000000" pitchFamily="2" charset="0"/>
            </a:endParaRPr>
          </a:p>
          <a:p>
            <a:pPr algn="just"/>
            <a:r>
              <a:rPr lang="fr-FR" sz="2000" b="1" dirty="0">
                <a:latin typeface="Marianne" panose="02000000000000000000" pitchFamily="2" charset="0"/>
              </a:rPr>
              <a:t>Second degré </a:t>
            </a:r>
            <a:r>
              <a:rPr lang="fr-FR" sz="2000" dirty="0">
                <a:latin typeface="Marianne" panose="02000000000000000000" pitchFamily="2" charset="0"/>
              </a:rPr>
              <a:t>: des fonctionnaires stagiaires en responsabilité à mi-temps en établissement. Organisation par groupe pluridisciplinaire</a:t>
            </a:r>
          </a:p>
          <a:p>
            <a:pPr algn="just"/>
            <a:endParaRPr lang="fr-FR" sz="2000" dirty="0">
              <a:latin typeface="Marianne" panose="02000000000000000000" pitchFamily="2" charset="0"/>
            </a:endParaRPr>
          </a:p>
          <a:p>
            <a:pPr marL="0" indent="0" algn="just">
              <a:buNone/>
            </a:pPr>
            <a:r>
              <a:rPr lang="fr-FR" sz="1800" i="1" dirty="0">
                <a:latin typeface="Marianne" panose="02000000000000000000" pitchFamily="2" charset="0"/>
              </a:rPr>
              <a:t>NB : Affectation dans un établissement de la Loire dans les filières : anglais, espagnol, EPS, mathématiques, histoire-géographie, lettres =&gt; formation à Saint-Etienne.</a:t>
            </a:r>
          </a:p>
          <a:p>
            <a:pPr marL="0" indent="0" algn="just">
              <a:buNone/>
            </a:pPr>
            <a:r>
              <a:rPr lang="fr-FR" sz="1800" i="1" dirty="0">
                <a:latin typeface="Marianne" panose="02000000000000000000" pitchFamily="2" charset="0"/>
              </a:rPr>
              <a:t>DIU Arts plastiques : formation uniquement à Saint-Etienne </a:t>
            </a:r>
          </a:p>
        </p:txBody>
      </p:sp>
    </p:spTree>
    <p:extLst>
      <p:ext uri="{BB962C8B-B14F-4D97-AF65-F5344CB8AC3E}">
        <p14:creationId xmlns:p14="http://schemas.microsoft.com/office/powerpoint/2010/main" val="2627199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955964" y="786688"/>
            <a:ext cx="7932698" cy="717013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200" spc="-1" dirty="0">
                <a:solidFill>
                  <a:srgbClr val="000000"/>
                </a:solidFill>
                <a:latin typeface="Marianne" panose="02000000000000000000" pitchFamily="50" charset="0"/>
              </a:rPr>
              <a:t>Accueil et module de préparation à la prise de fonction. </a:t>
            </a:r>
            <a:endParaRPr lang="fr-FR" sz="2200" strike="noStrike" spc="-1" dirty="0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5" name="Table 2"/>
          <p:cNvGraphicFramePr/>
          <p:nvPr>
            <p:extLst>
              <p:ext uri="{D42A27DB-BD31-4B8C-83A1-F6EECF244321}">
                <p14:modId xmlns:p14="http://schemas.microsoft.com/office/powerpoint/2010/main" val="1100244999"/>
              </p:ext>
            </p:extLst>
          </p:nvPr>
        </p:nvGraphicFramePr>
        <p:xfrm>
          <a:off x="178905" y="1503701"/>
          <a:ext cx="8861186" cy="4984090"/>
        </p:xfrm>
        <a:graphic>
          <a:graphicData uri="http://schemas.openxmlformats.org/drawingml/2006/table">
            <a:tbl>
              <a:tblPr/>
              <a:tblGrid>
                <a:gridCol w="3399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2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</a:pPr>
                      <a:r>
                        <a:rPr lang="fr-FR" sz="2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Contenus</a:t>
                      </a:r>
                      <a:endParaRPr lang="fr-FR" sz="2000" b="0" strike="noStrike" spc="-1" dirty="0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F59240"/>
                      </a:solidFill>
                    </a:lnL>
                    <a:lnR w="25200">
                      <a:solidFill>
                        <a:srgbClr val="F79646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1"/>
                        </a:spcAft>
                      </a:pPr>
                      <a:r>
                        <a:rPr lang="fr-FR" sz="2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Dates</a:t>
                      </a:r>
                      <a:endParaRPr lang="fr-FR" sz="2000" b="0" strike="noStrike" spc="-1">
                        <a:latin typeface="Arial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0120">
                <a:tc>
                  <a:txBody>
                    <a:bodyPr/>
                    <a:lstStyle/>
                    <a:p>
                      <a:pPr marL="18360">
                        <a:lnSpc>
                          <a:spcPct val="107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Réunion de rentrée des professeurs, CPE </a:t>
                      </a:r>
                      <a:r>
                        <a:rPr lang="fr-FR" sz="1400" b="1" strike="noStrike" spc="-1" dirty="0" smtClean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stagiaires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</a:txBody>
                  <a:tcPr marL="68400" marR="68400">
                    <a:lnL w="9360">
                      <a:solidFill>
                        <a:srgbClr val="F59240"/>
                      </a:solidFill>
                    </a:lnL>
                    <a:lnR w="25200">
                      <a:solidFill>
                        <a:srgbClr val="F79646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Lundi 28 août 2023, 9h ‑ 12h …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</a:txBody>
                  <a:tcPr marL="68400" marR="68400" anchor="ctr">
                    <a:lnL w="252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F59240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CC1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17">
                <a:tc rowSpan="2">
                  <a:txBody>
                    <a:bodyPr/>
                    <a:lstStyle/>
                    <a:p>
                      <a:pPr marL="18360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fr-FR" sz="1400" b="1" strike="noStrike" spc="-1" dirty="0">
                          <a:solidFill>
                            <a:srgbClr val="0070C0"/>
                          </a:solidFill>
                          <a:latin typeface="Marianne" panose="02000000000000000000" pitchFamily="2" charset="0"/>
                        </a:rPr>
                        <a:t>Second degré </a:t>
                      </a: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: 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  <a:p>
                      <a:pPr marL="18360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Formation à la prise de fonction </a:t>
                      </a: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par groupes disciplinaires, stagiaires à temps complet et à mi-temps.</a:t>
                      </a:r>
                      <a:b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</a:b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Collège La Tourette - Lycée Saint-Exupéry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</a:txBody>
                  <a:tcPr marL="68400" marR="68400">
                    <a:lnL w="9360">
                      <a:solidFill>
                        <a:srgbClr val="F59240"/>
                      </a:solidFill>
                    </a:lnL>
                    <a:lnR w="25200">
                      <a:solidFill>
                        <a:srgbClr val="F79646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Lundi 28 août 2023,</a:t>
                      </a:r>
                      <a:r>
                        <a:rPr lang="fr-FR" sz="1400" b="0" strike="noStrike" spc="-1" baseline="0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14h - 17h : EAFC/Corps d’inspection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b="0" strike="noStrike" spc="-1" dirty="0">
                        <a:solidFill>
                          <a:srgbClr val="000000"/>
                        </a:solidFill>
                        <a:latin typeface="Marianne" panose="020000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Informations administratives </a:t>
                      </a:r>
                      <a:r>
                        <a:rPr lang="fr-FR" sz="1400" b="0" strike="noStrike" spc="-1" dirty="0" err="1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Inspé</a:t>
                      </a: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 DIU 2D : 17h15 (amphi + distance)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6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Mardi 29 août et mercredi 30 août 2022, 9h ‑ 12h / 13h ‑ 16h : </a:t>
                      </a: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Début de la formation – Module Préparation à la prise de fonction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400" b="1" strike="noStrike" spc="-1" dirty="0">
                        <a:solidFill>
                          <a:srgbClr val="000000"/>
                        </a:solidFill>
                        <a:latin typeface="Marianne" panose="020000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strike="noStrike" spc="-1" dirty="0">
                          <a:solidFill>
                            <a:srgbClr val="FF0000"/>
                          </a:solidFill>
                          <a:latin typeface="Marianne" panose="02000000000000000000" pitchFamily="2" charset="0"/>
                        </a:rPr>
                        <a:t>Note : pour les CPE,</a:t>
                      </a:r>
                      <a:r>
                        <a:rPr lang="fr-FR" sz="1400" b="1" strike="noStrike" spc="-1" baseline="0" dirty="0">
                          <a:solidFill>
                            <a:srgbClr val="FF0000"/>
                          </a:solidFill>
                          <a:latin typeface="Marianne" panose="02000000000000000000" pitchFamily="2" charset="0"/>
                        </a:rPr>
                        <a:t> le 30 a lieu en établissement</a:t>
                      </a:r>
                      <a:endParaRPr lang="fr-FR" sz="1400" b="0" strike="noStrike" spc="-1" dirty="0">
                        <a:solidFill>
                          <a:srgbClr val="FF0000"/>
                        </a:solidFill>
                        <a:latin typeface="Marianne" panose="02000000000000000000" pitchFamily="2" charset="0"/>
                      </a:endParaRPr>
                    </a:p>
                  </a:txBody>
                  <a:tcPr marL="68400" marR="6840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CC1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50">
                <a:tc rowSpan="2">
                  <a:txBody>
                    <a:bodyPr/>
                    <a:lstStyle/>
                    <a:p>
                      <a:pPr marL="18360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endParaRPr lang="fr-FR" sz="1400" b="1" strike="noStrike" spc="-1" dirty="0">
                        <a:solidFill>
                          <a:srgbClr val="0070C0"/>
                        </a:solidFill>
                        <a:latin typeface="Marianne" panose="02000000000000000000" pitchFamily="2" charset="0"/>
                      </a:endParaRPr>
                    </a:p>
                    <a:p>
                      <a:pPr marL="18360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fr-FR" sz="1400" b="1" strike="noStrike" spc="-1" dirty="0">
                          <a:solidFill>
                            <a:srgbClr val="0070C0"/>
                          </a:solidFill>
                          <a:latin typeface="Marianne" panose="02000000000000000000" pitchFamily="2" charset="0"/>
                        </a:rPr>
                        <a:t>Premier degré : 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  <a:p>
                      <a:pPr marL="18360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Formation à la prise de fonction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  <a:p>
                      <a:pPr marL="18360">
                        <a:lnSpc>
                          <a:spcPct val="100000"/>
                        </a:lnSpc>
                        <a:spcBef>
                          <a:spcPts val="601"/>
                        </a:spcBef>
                        <a:spcAft>
                          <a:spcPts val="601"/>
                        </a:spcAf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Répartition départementale</a:t>
                      </a:r>
                      <a:endParaRPr lang="fr-FR" sz="1400" b="0" strike="noStrike" spc="-1" dirty="0">
                        <a:latin typeface="Marianne" panose="02000000000000000000" pitchFamily="2" charset="0"/>
                      </a:endParaRPr>
                    </a:p>
                  </a:txBody>
                  <a:tcPr marL="68400" marR="68400">
                    <a:lnL w="9360">
                      <a:solidFill>
                        <a:srgbClr val="F59240"/>
                      </a:solidFill>
                    </a:lnL>
                    <a:lnR w="25200">
                      <a:solidFill>
                        <a:srgbClr val="F79646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 cap="flat" cmpd="sng" algn="ctr">
                      <a:solidFill>
                        <a:srgbClr val="F5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401"/>
                        </a:spcBef>
                        <a:spcAft>
                          <a:spcPts val="2401"/>
                        </a:spcAft>
                      </a:pPr>
                      <a:r>
                        <a:rPr lang="fr-FR" sz="1400" b="0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Lundi 28 août 2023, 14h - 17h : EAFC/Corps d’inspection</a:t>
                      </a:r>
                      <a:endParaRPr lang="fr-FR" sz="1200" b="0" strike="noStrike" spc="-1" dirty="0">
                        <a:latin typeface="Marianne" panose="02000000000000000000" pitchFamily="2" charset="0"/>
                      </a:endParaRPr>
                    </a:p>
                  </a:txBody>
                  <a:tcPr marL="68400" marR="68400">
                    <a:lnL w="252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>
                      <a:solidFill>
                        <a:srgbClr val="F59240"/>
                      </a:solidFill>
                    </a:lnB>
                    <a:solidFill>
                      <a:srgbClr val="FFD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4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Un premier jour de formation 29 aout (Ain, Loire &amp; Rhône) : Début de la formation – Module Préparation à la prise de fonction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400" b="1" strike="noStrike" spc="-1" dirty="0">
                        <a:solidFill>
                          <a:srgbClr val="000000"/>
                        </a:solidFill>
                        <a:latin typeface="Marianne" panose="020000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1" strike="noStrike" spc="-1" dirty="0">
                          <a:solidFill>
                            <a:srgbClr val="000000"/>
                          </a:solidFill>
                          <a:latin typeface="Marianne" panose="02000000000000000000" pitchFamily="2" charset="0"/>
                        </a:rPr>
                        <a:t>Organisation départementale pour lieux et horaires</a:t>
                      </a:r>
                    </a:p>
                  </a:txBody>
                  <a:tcPr marL="68400" marR="68400">
                    <a:lnL w="9360">
                      <a:solidFill>
                        <a:srgbClr val="F59240"/>
                      </a:solidFill>
                    </a:lnL>
                    <a:lnR w="9360">
                      <a:solidFill>
                        <a:srgbClr val="F59240"/>
                      </a:solidFill>
                    </a:lnR>
                    <a:lnT w="9360">
                      <a:solidFill>
                        <a:srgbClr val="F59240"/>
                      </a:solidFill>
                    </a:lnT>
                    <a:lnB w="9360" cap="flat" cmpd="sng" algn="ctr">
                      <a:solidFill>
                        <a:srgbClr val="F592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7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0" y="1354188"/>
            <a:ext cx="9144000" cy="516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Point d’organisation pour le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Marianne" panose="02000000000000000000" pitchFamily="50" charset="0"/>
              </a:rPr>
              <a:t>mardi </a:t>
            </a:r>
            <a:r>
              <a:rPr lang="fr-FR" sz="2400" b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25 et </a:t>
            </a:r>
            <a:r>
              <a:rPr lang="fr-FR" sz="2400" b="1" strike="noStrike" spc="-1" dirty="0" smtClean="0">
                <a:solidFill>
                  <a:srgbClr val="000000"/>
                </a:solidFill>
                <a:latin typeface="Marianne" panose="02000000000000000000" pitchFamily="50" charset="0"/>
              </a:rPr>
              <a:t>mercredi </a:t>
            </a:r>
            <a:r>
              <a:rPr lang="fr-FR" sz="2400" b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26</a:t>
            </a:r>
            <a:endParaRPr lang="fr-FR" sz="2400" b="0" strike="noStrike" spc="-1" dirty="0">
              <a:latin typeface="Marianne" panose="02000000000000000000" pitchFamily="50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091731" y="2259768"/>
            <a:ext cx="7256520" cy="435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Nous vous remercions de </a:t>
            </a:r>
            <a:r>
              <a:rPr lang="fr-FR" sz="2800" b="0" u="sng" strike="noStrike" spc="-1" dirty="0">
                <a:solidFill>
                  <a:srgbClr val="000000"/>
                </a:solidFill>
                <a:uFillTx/>
                <a:latin typeface="Marianne" panose="02000000000000000000" pitchFamily="50" charset="0"/>
              </a:rPr>
              <a:t>conserver les salles </a:t>
            </a:r>
            <a:r>
              <a:rPr lang="fr-FR" sz="2800" b="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qui vous ont été attribuées pour les deux prochaines journées.</a:t>
            </a:r>
            <a:endParaRPr lang="fr-FR" sz="2800" b="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(au nom de </a:t>
            </a:r>
            <a:r>
              <a:rPr lang="fr-FR" sz="2400" b="0" i="1" strike="noStrike" spc="-1" dirty="0" smtClean="0">
                <a:solidFill>
                  <a:srgbClr val="000000"/>
                </a:solidFill>
                <a:latin typeface="Marianne" panose="02000000000000000000" pitchFamily="50" charset="0"/>
              </a:rPr>
              <a:t>toutes </a:t>
            </a:r>
            <a:r>
              <a:rPr lang="fr-FR" sz="2400" b="0" i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les équipes qui assurent la logistique complexe de ces journées)</a:t>
            </a:r>
            <a:endParaRPr lang="fr-FR" sz="2800" b="0" strike="noStrike" spc="-1" dirty="0">
              <a:latin typeface="Marianne" panose="02000000000000000000" pitchFamily="50" charset="0"/>
            </a:endParaRPr>
          </a:p>
        </p:txBody>
      </p:sp>
      <p:pic>
        <p:nvPicPr>
          <p:cNvPr id="6" name="Image 2"/>
          <p:cNvPicPr/>
          <p:nvPr/>
        </p:nvPicPr>
        <p:blipFill>
          <a:blip r:embed="rId3"/>
          <a:stretch/>
        </p:blipFill>
        <p:spPr>
          <a:xfrm>
            <a:off x="3045420" y="3840789"/>
            <a:ext cx="3053160" cy="152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91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pic>
        <p:nvPicPr>
          <p:cNvPr id="7" name="Image 6" descr="BlocMarqueEtat_Canope (1)">
            <a:extLst>
              <a:ext uri="{FF2B5EF4-FFF2-40B4-BE49-F238E27FC236}">
                <a16:creationId xmlns:a16="http://schemas.microsoft.com/office/drawing/2014/main" id="{B8396CD8-22B3-4FC5-8A6E-470CACA2C6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88" y="1324489"/>
            <a:ext cx="2192689" cy="71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Logo du site Extra classe">
            <a:extLst>
              <a:ext uri="{FF2B5EF4-FFF2-40B4-BE49-F238E27FC236}">
                <a16:creationId xmlns:a16="http://schemas.microsoft.com/office/drawing/2014/main" id="{FD5BCAD9-221B-4FC9-9226-8CCD4654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10" y="1511819"/>
            <a:ext cx="2323943" cy="47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94BA29E-D0AA-4740-A1B2-AAF96D1AD5DA}"/>
              </a:ext>
            </a:extLst>
          </p:cNvPr>
          <p:cNvSpPr txBox="1"/>
          <p:nvPr/>
        </p:nvSpPr>
        <p:spPr>
          <a:xfrm>
            <a:off x="354435" y="2137498"/>
            <a:ext cx="5560864" cy="425501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</a:rPr>
              <a:t>Découvrez les épisodes sélectionnés pour vous : </a:t>
            </a:r>
          </a:p>
          <a:p>
            <a:endParaRPr lang="fr-FR" sz="1600" b="1" dirty="0">
              <a:solidFill>
                <a:srgbClr val="002060"/>
              </a:solidFill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</a:rPr>
              <a:t>Débuter dans l’enseignement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</a:rPr>
              <a:t>Favoriser le bien-être professionnel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</a:rPr>
              <a:t>Agir pour le bien-être des élèves</a:t>
            </a:r>
          </a:p>
          <a:p>
            <a:endParaRPr lang="fr-FR" sz="1600" b="1" dirty="0">
              <a:solidFill>
                <a:srgbClr val="002060"/>
              </a:solidFill>
              <a:latin typeface="Marianne" panose="02000000000000000000" pitchFamily="2" charset="0"/>
              <a:cs typeface="Calibri Light" panose="020F0302020204030204" pitchFamily="34" charset="0"/>
            </a:endParaRPr>
          </a:p>
          <a:p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  <a:cs typeface="Calibri Light" panose="020F0302020204030204" pitchFamily="34" charset="0"/>
              </a:rPr>
              <a:t>sur la plateforme </a:t>
            </a:r>
            <a:r>
              <a:rPr lang="fr-FR" sz="1600" b="1" u="sng" dirty="0" err="1">
                <a:solidFill>
                  <a:srgbClr val="F36271"/>
                </a:solidFill>
                <a:latin typeface="Marianne" panose="02000000000000000000" pitchFamily="2" charset="0"/>
                <a:cs typeface="Calibri Light" panose="020F0302020204030204" pitchFamily="34" charset="0"/>
              </a:rPr>
              <a:t>extraclasse.reseau-canope.fr</a:t>
            </a:r>
            <a:r>
              <a:rPr lang="fr-FR" sz="1600" b="1" u="sng" dirty="0">
                <a:solidFill>
                  <a:srgbClr val="F36271"/>
                </a:solidFill>
                <a:latin typeface="Marianne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  <a:cs typeface="Calibri Light" panose="020F0302020204030204" pitchFamily="34" charset="0"/>
              </a:rPr>
              <a:t>rubrique playlist, ou sur vos applications de podcasts préférées !</a:t>
            </a:r>
          </a:p>
          <a:p>
            <a:endParaRPr lang="fr-FR" sz="1600" b="1" dirty="0">
              <a:solidFill>
                <a:srgbClr val="002060"/>
              </a:solidFill>
              <a:latin typeface="Marianne" panose="02000000000000000000" pitchFamily="2" charset="0"/>
            </a:endParaRPr>
          </a:p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Chaque semaine, les podcasts d’</a:t>
            </a:r>
            <a:r>
              <a:rPr lang="fr-FR" sz="1600" b="1" dirty="0">
                <a:solidFill>
                  <a:srgbClr val="00206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Extra classe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donnent la parole aux enseignants et valorisent leurs pratiques pédagogiques.</a:t>
            </a:r>
          </a:p>
          <a:p>
            <a:endParaRPr lang="fr-FR" sz="1600" b="1" dirty="0">
              <a:solidFill>
                <a:srgbClr val="47A593"/>
              </a:solidFill>
              <a:latin typeface="Marianne" panose="02000000000000000000" pitchFamily="2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505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184 épisodes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505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600 000 écoutes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FF5050"/>
                </a:solidFill>
                <a:latin typeface="Marianne" panose="02000000000000000000" pitchFamily="2" charset="0"/>
                <a:cs typeface="Arial" panose="020B0604020202020204" pitchFamily="34" charset="0"/>
              </a:rPr>
              <a:t>2 formats d’émission (court et long)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24F0E5F-0954-4EA5-A81D-45F938BA17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5299" y="2137498"/>
            <a:ext cx="2678825" cy="36537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F333CAF-B205-4AB8-957E-67F65EB6E835}"/>
              </a:ext>
            </a:extLst>
          </p:cNvPr>
          <p:cNvSpPr txBox="1"/>
          <p:nvPr/>
        </p:nvSpPr>
        <p:spPr>
          <a:xfrm>
            <a:off x="5299689" y="6099977"/>
            <a:ext cx="33630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FF5050"/>
                </a:solidFill>
              </a:rPr>
              <a:t>extraclasse</a:t>
            </a:r>
            <a:r>
              <a:rPr lang="fr-FR" b="1" dirty="0" err="1">
                <a:solidFill>
                  <a:srgbClr val="FF5050"/>
                </a:solidFill>
              </a:rPr>
              <a:t>.reseau-canope.fr</a:t>
            </a:r>
            <a:endParaRPr lang="fr-FR" sz="1500" b="1" dirty="0">
              <a:solidFill>
                <a:srgbClr val="FF5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435" y="1228236"/>
            <a:ext cx="8534227" cy="5410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3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85369" y="2276680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2" charset="0"/>
              </a:rPr>
              <a:t>Madame </a:t>
            </a:r>
            <a:r>
              <a:rPr lang="fr-FR" sz="3600" dirty="0" smtClean="0">
                <a:solidFill>
                  <a:schemeClr val="accent1">
                    <a:lumMod val="75000"/>
                  </a:schemeClr>
                </a:solidFill>
                <a:latin typeface="Marianne" panose="02000000000000000000" pitchFamily="2" charset="0"/>
              </a:rPr>
              <a:t>Agnès Florin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85369" y="3380176"/>
            <a:ext cx="716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 panose="02000000000000000000" pitchFamily="2" charset="0"/>
                <a:cs typeface="Arial" panose="020B0604020202020204" pitchFamily="34" charset="0"/>
              </a:rPr>
              <a:t>Professeure émérite de psychologie de l'enfant et de l'éducation, Co-responsable de la gouvernance du Centre national d'étude des systèmes éducatifs (</a:t>
            </a:r>
            <a:r>
              <a:rPr lang="fr-FR" sz="2400" dirty="0" err="1">
                <a:latin typeface="Marianne" panose="02000000000000000000" pitchFamily="2" charset="0"/>
                <a:cs typeface="Arial" panose="020B0604020202020204" pitchFamily="34" charset="0"/>
              </a:rPr>
              <a:t>Cnesco</a:t>
            </a:r>
            <a:r>
              <a:rPr lang="fr-FR" sz="2400" dirty="0">
                <a:latin typeface="Marianne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8" y="169728"/>
            <a:ext cx="1378526" cy="1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1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37193" y="2453575"/>
            <a:ext cx="5438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Monsieur Olivier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Dugrip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37193" y="3413480"/>
            <a:ext cx="6446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Recteur de la région académique Auvergne-Rhône-Alpes, recteur de l'académie de Lyon, chancelier des universités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6" y="363106"/>
            <a:ext cx="2532686" cy="5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9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82212" y="2309126"/>
            <a:ext cx="4645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accent1">
                    <a:lumMod val="75000"/>
                  </a:schemeClr>
                </a:solidFill>
              </a:rPr>
              <a:t>Table ronde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64920" y="3324789"/>
            <a:ext cx="4863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AA1D8"/>
                </a:solidFill>
                <a:latin typeface="Marianne" panose="02000000000000000000" pitchFamily="2" charset="0"/>
              </a:rPr>
              <a:t>Animation : </a:t>
            </a:r>
          </a:p>
          <a:p>
            <a:pPr algn="ctr"/>
            <a:r>
              <a:rPr lang="fr-FR" dirty="0">
                <a:solidFill>
                  <a:srgbClr val="5AA1D8"/>
                </a:solidFill>
                <a:latin typeface="Marianne" panose="02000000000000000000" pitchFamily="2" charset="0"/>
              </a:rPr>
              <a:t>Damien Durand, IA-IPR Etablissement et Vie Scolaire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4" y="4658263"/>
            <a:ext cx="1517220" cy="1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4" name="TextShape 1"/>
          <p:cNvSpPr txBox="1"/>
          <p:nvPr/>
        </p:nvSpPr>
        <p:spPr>
          <a:xfrm>
            <a:off x="548640" y="2206440"/>
            <a:ext cx="8229240" cy="2906736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800" b="0" strike="noStrike" spc="-1" dirty="0" smtClean="0">
                <a:solidFill>
                  <a:srgbClr val="000000"/>
                </a:solidFill>
                <a:latin typeface="Marianne" panose="02000000000000000000" pitchFamily="50" charset="0"/>
              </a:rPr>
              <a:t>Bonne </a:t>
            </a:r>
            <a:r>
              <a:rPr lang="fr-FR" sz="4800" b="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rentrée</a:t>
            </a:r>
          </a:p>
          <a:p>
            <a:pPr algn="ctr">
              <a:lnSpc>
                <a:spcPct val="100000"/>
              </a:lnSpc>
            </a:pPr>
            <a:endParaRPr lang="fr-FR" sz="4800" b="0" strike="noStrike" spc="-1" dirty="0">
              <a:solidFill>
                <a:srgbClr val="000000"/>
              </a:solidFill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70340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8737" y="1898205"/>
            <a:ext cx="579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Monsieur Olivier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Curnelle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18737" y="2677058"/>
            <a:ext cx="6446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Secrétaire général de l’académie de Lyon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18737" y="4199130"/>
            <a:ext cx="760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Madame Stéphanie De Saint-Jean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8737" y="4845461"/>
            <a:ext cx="6446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Secrétaire générale adjointe, directrice des ressources humaines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6" y="363106"/>
            <a:ext cx="2532686" cy="5055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8" y="169728"/>
            <a:ext cx="1378526" cy="1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6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67692" y="1736261"/>
            <a:ext cx="609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Monsieur Pierre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Chareyron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67692" y="2538734"/>
            <a:ext cx="644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Directeur de l’Institut National Supérieur du Professorat et de l’Education (INSPE) de Lyon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267692" y="4316758"/>
            <a:ext cx="4957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Monsieur Didier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Quef</a:t>
            </a:r>
            <a:endParaRPr lang="fr-FR" sz="3600" dirty="0">
              <a:solidFill>
                <a:schemeClr val="accent1">
                  <a:lumMod val="75000"/>
                </a:schemeClr>
              </a:solidFill>
              <a:latin typeface="Marianne" panose="02000000000000000000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67692" y="5091327"/>
            <a:ext cx="6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Directeur de l’Ecole Académique de Formation Continue (EAFC)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6" y="363106"/>
            <a:ext cx="2532686" cy="5055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8" y="169728"/>
            <a:ext cx="1378526" cy="1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09731" y="1859338"/>
            <a:ext cx="522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Monsieur Vincent Guillerm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09731" y="2565123"/>
            <a:ext cx="6446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Directeur adjoint à la formation continue de l’INSPE de Lyon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9731" y="4044934"/>
            <a:ext cx="4842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Marianne" panose="02000000000000000000" pitchFamily="50" charset="0"/>
              </a:rPr>
              <a:t>Monsieur Sylvain Rey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09731" y="4774445"/>
            <a:ext cx="667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Marianne" panose="02000000000000000000" pitchFamily="50" charset="0"/>
                <a:cs typeface="Arial" panose="020B0604020202020204" pitchFamily="34" charset="0"/>
              </a:rPr>
              <a:t>Directeur adjoint de l’EAFC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8" y="169728"/>
            <a:ext cx="1378526" cy="137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8" name="CustomShape 2"/>
          <p:cNvSpPr/>
          <p:nvPr/>
        </p:nvSpPr>
        <p:spPr>
          <a:xfrm>
            <a:off x="1318852" y="1018752"/>
            <a:ext cx="6748927" cy="147276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anchor="ctr">
            <a:normAutofit fontScale="92500"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Présentation des plans de formation (EAFC/Inspé)</a:t>
            </a:r>
            <a:endParaRPr lang="fr-FR" sz="4400" b="0" strike="noStrike" spc="-1" dirty="0">
              <a:latin typeface="Marianne" panose="02000000000000000000" pitchFamily="50" charset="0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1921851" y="5769760"/>
            <a:ext cx="5542928" cy="6683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Des parcours </a:t>
            </a:r>
            <a:r>
              <a:rPr lang="fr-FR" sz="2400" b="1" strike="noStrike" spc="-1" dirty="0" err="1">
                <a:solidFill>
                  <a:srgbClr val="000000"/>
                </a:solidFill>
                <a:latin typeface="Marianne" panose="02000000000000000000" pitchFamily="50" charset="0"/>
              </a:rPr>
              <a:t>co</a:t>
            </a:r>
            <a:r>
              <a:rPr lang="fr-FR" sz="2400" b="1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-construits</a:t>
            </a:r>
            <a:endParaRPr lang="fr-FR" sz="2400" b="1" strike="noStrike" spc="-1" dirty="0">
              <a:latin typeface="Marianne" panose="02000000000000000000" pitchFamily="50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1475331" y="2723576"/>
            <a:ext cx="6435968" cy="2814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La formation des professeurs </a:t>
            </a:r>
            <a:r>
              <a:rPr dirty="0">
                <a:latin typeface="Marianne" panose="02000000000000000000" pitchFamily="2" charset="0"/>
              </a:rPr>
              <a:t/>
            </a:r>
            <a:br>
              <a:rPr dirty="0">
                <a:latin typeface="Marianne" panose="02000000000000000000" pitchFamily="2" charset="0"/>
              </a:rPr>
            </a:br>
            <a:r>
              <a:rPr lang="fr-FR" sz="32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et CPE stagiaires et des Psy E.N.</a:t>
            </a:r>
            <a:r>
              <a:rPr dirty="0">
                <a:latin typeface="Marianne" panose="02000000000000000000" pitchFamily="2" charset="0"/>
              </a:rPr>
              <a:t/>
            </a:r>
            <a:br>
              <a:rPr dirty="0">
                <a:latin typeface="Marianne" panose="02000000000000000000" pitchFamily="2" charset="0"/>
              </a:rPr>
            </a:br>
            <a:r>
              <a:rPr lang="fr-FR" sz="3200" b="0" strike="noStrike" spc="-1" dirty="0" err="1">
                <a:solidFill>
                  <a:srgbClr val="000000"/>
                </a:solidFill>
                <a:latin typeface="Marianne" panose="02000000000000000000" pitchFamily="2" charset="0"/>
              </a:rPr>
              <a:t>INSPé</a:t>
            </a:r>
            <a:r>
              <a:rPr lang="fr-FR" sz="32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 – Rectorat </a:t>
            </a:r>
            <a:r>
              <a:rPr dirty="0">
                <a:latin typeface="Marianne" panose="02000000000000000000" pitchFamily="2" charset="0"/>
              </a:rPr>
              <a:t/>
            </a:r>
            <a:br>
              <a:rPr dirty="0">
                <a:latin typeface="Marianne" panose="02000000000000000000" pitchFamily="2" charset="0"/>
              </a:rPr>
            </a:br>
            <a:r>
              <a:rPr lang="fr-FR" sz="32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de l’Académie de Lyon</a:t>
            </a:r>
            <a:r>
              <a:rPr dirty="0">
                <a:latin typeface="Marianne" panose="02000000000000000000" pitchFamily="2" charset="0"/>
              </a:rPr>
              <a:t/>
            </a:r>
            <a:br>
              <a:rPr dirty="0">
                <a:latin typeface="Marianne" panose="02000000000000000000" pitchFamily="2" charset="0"/>
              </a:rPr>
            </a:br>
            <a:r>
              <a:rPr lang="fr-FR" sz="3200" b="0" strike="noStrike" spc="-1" dirty="0">
                <a:solidFill>
                  <a:srgbClr val="000000"/>
                </a:solidFill>
                <a:latin typeface="Marianne" panose="02000000000000000000" pitchFamily="2" charset="0"/>
              </a:rPr>
              <a:t>Année 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Marianne" panose="02000000000000000000" pitchFamily="2" charset="0"/>
              </a:rPr>
              <a:t>2023-2024</a:t>
            </a:r>
            <a:endParaRPr lang="fr-FR" sz="3200" b="0" strike="noStrike" spc="-1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5" y="4650842"/>
            <a:ext cx="2005772" cy="20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6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454323" y="791008"/>
            <a:ext cx="6577850" cy="1112334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2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Des documents en ligne …. </a:t>
            </a:r>
            <a:endParaRPr lang="fr-FR" sz="220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22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sur le site du rectorat et des DSDEN des trois départements</a:t>
            </a:r>
            <a:endParaRPr lang="fr-FR" sz="2200" strike="noStrike" spc="-1" dirty="0">
              <a:latin typeface="Marianne" panose="02000000000000000000" pitchFamily="50" charset="0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618763" y="5910574"/>
            <a:ext cx="835560" cy="490226"/>
          </a:xfrm>
          <a:prstGeom prst="ellipse">
            <a:avLst/>
          </a:prstGeom>
          <a:noFill/>
          <a:ln w="41400">
            <a:solidFill>
              <a:srgbClr val="0964F7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2"/>
          <p:cNvSpPr/>
          <p:nvPr/>
        </p:nvSpPr>
        <p:spPr>
          <a:xfrm>
            <a:off x="7903029" y="2296247"/>
            <a:ext cx="783771" cy="329388"/>
          </a:xfrm>
          <a:prstGeom prst="roundRect">
            <a:avLst>
              <a:gd name="adj" fmla="val 11486"/>
            </a:avLst>
          </a:prstGeom>
          <a:noFill/>
          <a:ln w="57240">
            <a:solidFill>
              <a:srgbClr val="92D05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Flèche courbée vers le bas 26"/>
          <p:cNvSpPr/>
          <p:nvPr/>
        </p:nvSpPr>
        <p:spPr>
          <a:xfrm>
            <a:off x="1521022" y="5737175"/>
            <a:ext cx="1905805" cy="34266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9" y="1903342"/>
            <a:ext cx="8608842" cy="1363512"/>
          </a:xfrm>
          <a:prstGeom prst="rect">
            <a:avLst/>
          </a:prstGeom>
        </p:spPr>
      </p:pic>
      <p:sp>
        <p:nvSpPr>
          <p:cNvPr id="20" name="CustomShape 2"/>
          <p:cNvSpPr/>
          <p:nvPr/>
        </p:nvSpPr>
        <p:spPr>
          <a:xfrm>
            <a:off x="1875193" y="2085767"/>
            <a:ext cx="1925292" cy="539867"/>
          </a:xfrm>
          <a:prstGeom prst="roundRect">
            <a:avLst>
              <a:gd name="adj" fmla="val 11486"/>
            </a:avLst>
          </a:prstGeom>
          <a:noFill/>
          <a:ln w="57240">
            <a:solidFill>
              <a:srgbClr val="92D05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4"/>
          <p:cNvSpPr/>
          <p:nvPr/>
        </p:nvSpPr>
        <p:spPr>
          <a:xfrm>
            <a:off x="4197927" y="2718087"/>
            <a:ext cx="1588932" cy="545413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25" y="3600175"/>
            <a:ext cx="2249672" cy="2978310"/>
          </a:xfrm>
          <a:prstGeom prst="rect">
            <a:avLst/>
          </a:prstGeom>
        </p:spPr>
      </p:pic>
      <p:sp>
        <p:nvSpPr>
          <p:cNvPr id="14" name="CustomShape 4"/>
          <p:cNvSpPr/>
          <p:nvPr/>
        </p:nvSpPr>
        <p:spPr>
          <a:xfrm>
            <a:off x="115409" y="5281021"/>
            <a:ext cx="2070219" cy="598549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" name="Flèche courbée vers le bas 25"/>
          <p:cNvSpPr/>
          <p:nvPr/>
        </p:nvSpPr>
        <p:spPr>
          <a:xfrm rot="19808694" flipH="1" flipV="1">
            <a:off x="3183229" y="3699148"/>
            <a:ext cx="1359323" cy="323485"/>
          </a:xfrm>
          <a:prstGeom prst="curvedDownArrow">
            <a:avLst>
              <a:gd name="adj1" fmla="val 13696"/>
              <a:gd name="adj2" fmla="val 39506"/>
              <a:gd name="adj3" fmla="val 32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97" y="4694705"/>
            <a:ext cx="1447302" cy="208494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159829" y="4694705"/>
            <a:ext cx="3669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Organisation des journées d’accueil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Vademecum</a:t>
            </a:r>
            <a:r>
              <a:rPr lang="fr-FR" dirty="0"/>
              <a:t> des professeurs, CPE, Psy-EN stagiaires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Programme de formation à venir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21829" y="4005943"/>
            <a:ext cx="20056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Formation et suivi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50693" y="2400432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66720" y="5016517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018765" y="6291843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3</a:t>
            </a:r>
          </a:p>
        </p:txBody>
      </p:sp>
      <p:sp>
        <p:nvSpPr>
          <p:cNvPr id="24" name="CustomShape 4"/>
          <p:cNvSpPr/>
          <p:nvPr/>
        </p:nvSpPr>
        <p:spPr>
          <a:xfrm>
            <a:off x="3509596" y="6203802"/>
            <a:ext cx="1273104" cy="545413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6599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97" y="3373317"/>
            <a:ext cx="3296110" cy="28960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454323" y="791008"/>
            <a:ext cx="6577850" cy="1112334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2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Des documents en ligne …. </a:t>
            </a:r>
            <a:endParaRPr lang="fr-FR" sz="220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22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sur le site du rectorat et des DSDEN des trois départements</a:t>
            </a:r>
            <a:endParaRPr lang="fr-FR" sz="2200" strike="noStrike" spc="-1" dirty="0">
              <a:latin typeface="Marianne" panose="02000000000000000000" pitchFamily="50" charset="0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7903029" y="2296247"/>
            <a:ext cx="783771" cy="329388"/>
          </a:xfrm>
          <a:prstGeom prst="roundRect">
            <a:avLst>
              <a:gd name="adj" fmla="val 11486"/>
            </a:avLst>
          </a:prstGeom>
          <a:noFill/>
          <a:ln w="57240">
            <a:solidFill>
              <a:srgbClr val="92D05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19" y="1903342"/>
            <a:ext cx="8608842" cy="1363512"/>
          </a:xfrm>
          <a:prstGeom prst="rect">
            <a:avLst/>
          </a:prstGeom>
        </p:spPr>
      </p:pic>
      <p:sp>
        <p:nvSpPr>
          <p:cNvPr id="20" name="CustomShape 2"/>
          <p:cNvSpPr/>
          <p:nvPr/>
        </p:nvSpPr>
        <p:spPr>
          <a:xfrm>
            <a:off x="1875193" y="2085767"/>
            <a:ext cx="1925292" cy="539867"/>
          </a:xfrm>
          <a:prstGeom prst="roundRect">
            <a:avLst>
              <a:gd name="adj" fmla="val 11486"/>
            </a:avLst>
          </a:prstGeom>
          <a:noFill/>
          <a:ln w="57240">
            <a:solidFill>
              <a:srgbClr val="92D05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4"/>
          <p:cNvSpPr/>
          <p:nvPr/>
        </p:nvSpPr>
        <p:spPr>
          <a:xfrm>
            <a:off x="4197927" y="2718087"/>
            <a:ext cx="1588932" cy="545413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4"/>
          <p:cNvSpPr/>
          <p:nvPr/>
        </p:nvSpPr>
        <p:spPr>
          <a:xfrm>
            <a:off x="87605" y="3891334"/>
            <a:ext cx="1980681" cy="598549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" name="Flèche courbée vers le bas 25"/>
          <p:cNvSpPr/>
          <p:nvPr/>
        </p:nvSpPr>
        <p:spPr>
          <a:xfrm rot="19808694" flipH="1" flipV="1">
            <a:off x="3501474" y="3648069"/>
            <a:ext cx="1359323" cy="323485"/>
          </a:xfrm>
          <a:prstGeom prst="curvedDownArrow">
            <a:avLst>
              <a:gd name="adj1" fmla="val 13696"/>
              <a:gd name="adj2" fmla="val 39506"/>
              <a:gd name="adj3" fmla="val 32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24175" y="4484824"/>
            <a:ext cx="3269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Procédures d’affectation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Constitution du dossier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Textes de référence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21829" y="4005943"/>
            <a:ext cx="2082621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RH et administratif</a:t>
            </a:r>
          </a:p>
        </p:txBody>
      </p:sp>
      <p:sp>
        <p:nvSpPr>
          <p:cNvPr id="17" name="CustomShape 4"/>
          <p:cNvSpPr/>
          <p:nvPr/>
        </p:nvSpPr>
        <p:spPr>
          <a:xfrm>
            <a:off x="2595702" y="3906679"/>
            <a:ext cx="826795" cy="598549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cxnSp>
        <p:nvCxnSpPr>
          <p:cNvPr id="13" name="Connecteur droit avec flèche 12"/>
          <p:cNvCxnSpPr/>
          <p:nvPr/>
        </p:nvCxnSpPr>
        <p:spPr>
          <a:xfrm>
            <a:off x="2144486" y="4205953"/>
            <a:ext cx="32943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/>
          <a:srcRect r="34345"/>
          <a:stretch/>
        </p:blipFill>
        <p:spPr>
          <a:xfrm>
            <a:off x="2090910" y="4692828"/>
            <a:ext cx="2090225" cy="189231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135" y="4850515"/>
            <a:ext cx="1386981" cy="1207675"/>
          </a:xfrm>
          <a:prstGeom prst="rect">
            <a:avLst/>
          </a:prstGeom>
        </p:spPr>
      </p:pic>
      <p:sp>
        <p:nvSpPr>
          <p:cNvPr id="27" name="Flèche courbée vers le bas 26"/>
          <p:cNvSpPr/>
          <p:nvPr/>
        </p:nvSpPr>
        <p:spPr>
          <a:xfrm rot="2975523">
            <a:off x="3448824" y="4376950"/>
            <a:ext cx="543912" cy="32335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CustomShape 4"/>
          <p:cNvSpPr/>
          <p:nvPr/>
        </p:nvSpPr>
        <p:spPr>
          <a:xfrm>
            <a:off x="4095089" y="5262113"/>
            <a:ext cx="1296318" cy="434200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4" name="ZoneTexte 23"/>
          <p:cNvSpPr txBox="1"/>
          <p:nvPr/>
        </p:nvSpPr>
        <p:spPr>
          <a:xfrm>
            <a:off x="4350693" y="2400432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60912" y="3784871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2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291989" y="3764614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3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313284" y="5109881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7703" y="6058190"/>
            <a:ext cx="2537408" cy="6446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5858235" y="6071701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Marianne" panose="02000000000000000000" pitchFamily="2" charset="0"/>
              </a:rPr>
              <a:t>+</a:t>
            </a:r>
            <a:endParaRPr lang="fr-FR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50" y="3422608"/>
            <a:ext cx="4525006" cy="19719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7251" t="11636"/>
          <a:stretch/>
        </p:blipFill>
        <p:spPr>
          <a:xfrm>
            <a:off x="6629021" y="3185698"/>
            <a:ext cx="2105436" cy="2205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03" y="280676"/>
            <a:ext cx="2530059" cy="506012"/>
          </a:xfrm>
          <a:prstGeom prst="rect">
            <a:avLst/>
          </a:prstGeom>
        </p:spPr>
      </p:pic>
      <p:sp>
        <p:nvSpPr>
          <p:cNvPr id="5" name="CustomShape 1"/>
          <p:cNvSpPr/>
          <p:nvPr/>
        </p:nvSpPr>
        <p:spPr>
          <a:xfrm>
            <a:off x="1454323" y="791008"/>
            <a:ext cx="6577850" cy="1112334"/>
          </a:xfrm>
          <a:prstGeom prst="rect">
            <a:avLst/>
          </a:prstGeom>
          <a:solidFill>
            <a:srgbClr val="D7E4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2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Des documents en ligne …. </a:t>
            </a:r>
            <a:endParaRPr lang="fr-FR" sz="2200" strike="noStrike" spc="-1" dirty="0">
              <a:latin typeface="Marianne" panose="02000000000000000000" pitchFamily="50" charset="0"/>
            </a:endParaRPr>
          </a:p>
          <a:p>
            <a:pPr algn="ctr">
              <a:lnSpc>
                <a:spcPct val="100000"/>
              </a:lnSpc>
            </a:pPr>
            <a:r>
              <a:rPr lang="fr-FR" sz="2200" strike="noStrike" spc="-1" dirty="0">
                <a:solidFill>
                  <a:srgbClr val="000000"/>
                </a:solidFill>
                <a:latin typeface="Marianne" panose="02000000000000000000" pitchFamily="50" charset="0"/>
              </a:rPr>
              <a:t>sur le site du rectorat et des DSDEN des trois départements</a:t>
            </a:r>
            <a:endParaRPr lang="fr-FR" sz="2200" strike="noStrike" spc="-1" dirty="0">
              <a:latin typeface="Marianne" panose="02000000000000000000" pitchFamily="50" charset="0"/>
            </a:endParaRPr>
          </a:p>
        </p:txBody>
      </p:sp>
      <p:sp>
        <p:nvSpPr>
          <p:cNvPr id="16" name="CustomShape 2"/>
          <p:cNvSpPr/>
          <p:nvPr/>
        </p:nvSpPr>
        <p:spPr>
          <a:xfrm>
            <a:off x="7903029" y="2296247"/>
            <a:ext cx="783771" cy="329388"/>
          </a:xfrm>
          <a:prstGeom prst="roundRect">
            <a:avLst>
              <a:gd name="adj" fmla="val 11486"/>
            </a:avLst>
          </a:prstGeom>
          <a:noFill/>
          <a:ln w="57240">
            <a:solidFill>
              <a:srgbClr val="92D05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419" y="1903342"/>
            <a:ext cx="8608842" cy="1363512"/>
          </a:xfrm>
          <a:prstGeom prst="rect">
            <a:avLst/>
          </a:prstGeom>
        </p:spPr>
      </p:pic>
      <p:sp>
        <p:nvSpPr>
          <p:cNvPr id="20" name="CustomShape 2"/>
          <p:cNvSpPr/>
          <p:nvPr/>
        </p:nvSpPr>
        <p:spPr>
          <a:xfrm>
            <a:off x="1875193" y="2085767"/>
            <a:ext cx="1925292" cy="539867"/>
          </a:xfrm>
          <a:prstGeom prst="roundRect">
            <a:avLst>
              <a:gd name="adj" fmla="val 11486"/>
            </a:avLst>
          </a:prstGeom>
          <a:noFill/>
          <a:ln w="57240">
            <a:solidFill>
              <a:srgbClr val="92D050"/>
            </a:solidFill>
            <a:custDash>
              <a:ds d="300000" sp="100000"/>
            </a:custDash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4"/>
          <p:cNvSpPr/>
          <p:nvPr/>
        </p:nvSpPr>
        <p:spPr>
          <a:xfrm>
            <a:off x="6829166" y="2794451"/>
            <a:ext cx="1588932" cy="545413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4"/>
          <p:cNvSpPr/>
          <p:nvPr/>
        </p:nvSpPr>
        <p:spPr>
          <a:xfrm>
            <a:off x="3475692" y="3318525"/>
            <a:ext cx="1028397" cy="598549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" name="Flèche courbée vers le bas 25"/>
          <p:cNvSpPr/>
          <p:nvPr/>
        </p:nvSpPr>
        <p:spPr>
          <a:xfrm rot="21342429" flipH="1">
            <a:off x="5251229" y="3136742"/>
            <a:ext cx="1359323" cy="363565"/>
          </a:xfrm>
          <a:prstGeom prst="curvedDownArrow">
            <a:avLst>
              <a:gd name="adj1" fmla="val 13696"/>
              <a:gd name="adj2" fmla="val 39506"/>
              <a:gd name="adj3" fmla="val 321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 courbée vers le bas 26"/>
          <p:cNvSpPr/>
          <p:nvPr/>
        </p:nvSpPr>
        <p:spPr>
          <a:xfrm rot="4157856" flipV="1">
            <a:off x="1448598" y="5822961"/>
            <a:ext cx="805602" cy="32218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CustomShape 4"/>
          <p:cNvSpPr/>
          <p:nvPr/>
        </p:nvSpPr>
        <p:spPr>
          <a:xfrm>
            <a:off x="3654856" y="4484841"/>
            <a:ext cx="1584672" cy="586399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" name="CustomShape 4"/>
          <p:cNvSpPr/>
          <p:nvPr/>
        </p:nvSpPr>
        <p:spPr>
          <a:xfrm>
            <a:off x="6690703" y="4623769"/>
            <a:ext cx="1588932" cy="545413"/>
          </a:xfrm>
          <a:prstGeom prst="ellipse">
            <a:avLst/>
          </a:prstGeom>
          <a:noFill/>
          <a:ln w="38160">
            <a:solidFill>
              <a:srgbClr val="2AF642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021" y="5552367"/>
            <a:ext cx="3467584" cy="116221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261605" y="5796338"/>
            <a:ext cx="175021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Gestion de votre courriel professionnel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54736" y="2436077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7971067" y="4340193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3301545" y="3133858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3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435836" y="4248556"/>
            <a:ext cx="34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7E4BD"/>
                </a:solidFill>
              </a:rPr>
              <a:t>4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121" y="6011982"/>
            <a:ext cx="518477" cy="4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17F3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ppt17F3.tmp</Template>
  <TotalTime>3931</TotalTime>
  <Words>933</Words>
  <Application>Microsoft Office PowerPoint</Application>
  <PresentationFormat>Affichage à l'écran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DejaVu Sans</vt:lpstr>
      <vt:lpstr>Marianne</vt:lpstr>
      <vt:lpstr>Symbol</vt:lpstr>
      <vt:lpstr>Times New Roman</vt:lpstr>
      <vt:lpstr>Wingdings</vt:lpstr>
      <vt:lpstr>ppt17F3.tmp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poline</dc:creator>
  <cp:lastModifiedBy>Sylvain REY (EAFC)</cp:lastModifiedBy>
  <cp:revision>81</cp:revision>
  <cp:lastPrinted>2022-08-24T04:38:26Z</cp:lastPrinted>
  <dcterms:created xsi:type="dcterms:W3CDTF">2020-06-15T15:23:39Z</dcterms:created>
  <dcterms:modified xsi:type="dcterms:W3CDTF">2023-08-28T07:16:56Z</dcterms:modified>
</cp:coreProperties>
</file>