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3"/>
  </p:notesMasterIdLst>
  <p:handoutMasterIdLst>
    <p:handoutMasterId r:id="rId14"/>
  </p:handoutMasterIdLst>
  <p:sldIdLst>
    <p:sldId id="256" r:id="rId2"/>
    <p:sldId id="268" r:id="rId3"/>
    <p:sldId id="269" r:id="rId4"/>
    <p:sldId id="270" r:id="rId5"/>
    <p:sldId id="272" r:id="rId6"/>
    <p:sldId id="271" r:id="rId7"/>
    <p:sldId id="265" r:id="rId8"/>
    <p:sldId id="263" r:id="rId9"/>
    <p:sldId id="267" r:id="rId10"/>
    <p:sldId id="266" r:id="rId11"/>
    <p:sldId id="260" r:id="rId12"/>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8B"/>
    <a:srgbClr val="5AA1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1278" y="60"/>
      </p:cViewPr>
      <p:guideLst/>
    </p:cSldViewPr>
  </p:slideViewPr>
  <p:notesTextViewPr>
    <p:cViewPr>
      <p:scale>
        <a:sx n="1" d="1"/>
        <a:sy n="1" d="1"/>
      </p:scale>
      <p:origin x="0" y="0"/>
    </p:cViewPr>
  </p:notesTextViewPr>
  <p:notesViewPr>
    <p:cSldViewPr snapToGrid="0">
      <p:cViewPr varScale="1">
        <p:scale>
          <a:sx n="57" d="100"/>
          <a:sy n="57" d="100"/>
        </p:scale>
        <p:origin x="2508"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D2D1BA08-9D49-45AE-AB9F-41FB707FE192}" type="datetimeFigureOut">
              <a:rPr lang="fr-FR" smtClean="0"/>
              <a:t>19/11/2019</a:t>
            </a:fld>
            <a:endParaRPr lang="fr-FR"/>
          </a:p>
        </p:txBody>
      </p:sp>
      <p:sp>
        <p:nvSpPr>
          <p:cNvPr id="4" name="Espace réservé du pied de page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4CE821AC-C6C7-4C5C-B37F-4E1318E7F465}" type="slidenum">
              <a:rPr lang="fr-FR" smtClean="0"/>
              <a:t>‹N°›</a:t>
            </a:fld>
            <a:endParaRPr lang="fr-FR"/>
          </a:p>
        </p:txBody>
      </p:sp>
    </p:spTree>
    <p:extLst>
      <p:ext uri="{BB962C8B-B14F-4D97-AF65-F5344CB8AC3E}">
        <p14:creationId xmlns:p14="http://schemas.microsoft.com/office/powerpoint/2010/main" val="15548195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1E6211F-D4E1-490D-854E-B8D14DF14210}" type="datetimeFigureOut">
              <a:rPr lang="fr-FR" smtClean="0"/>
              <a:t>19/11/2019</a:t>
            </a:fld>
            <a:endParaRPr lang="fr-FR"/>
          </a:p>
        </p:txBody>
      </p:sp>
      <p:sp>
        <p:nvSpPr>
          <p:cNvPr id="4" name="Espace réservé de l'image des diapositives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4B7F6FF-BAE9-4096-9ED9-30A749D01CE5}" type="slidenum">
              <a:rPr lang="fr-FR" smtClean="0"/>
              <a:t>‹N°›</a:t>
            </a:fld>
            <a:endParaRPr lang="fr-FR"/>
          </a:p>
        </p:txBody>
      </p:sp>
    </p:spTree>
    <p:extLst>
      <p:ext uri="{BB962C8B-B14F-4D97-AF65-F5344CB8AC3E}">
        <p14:creationId xmlns:p14="http://schemas.microsoft.com/office/powerpoint/2010/main" val="173485065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758" y="-15954"/>
            <a:ext cx="9195516" cy="6889908"/>
          </a:xfrm>
          <a:prstGeom prst="rect">
            <a:avLst/>
          </a:prstGeom>
        </p:spPr>
      </p:pic>
      <p:pic>
        <p:nvPicPr>
          <p:cNvPr id="3" name="Imag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204" y="4986346"/>
            <a:ext cx="1113803" cy="1584307"/>
          </a:xfrm>
          <a:prstGeom prst="rect">
            <a:avLst/>
          </a:prstGeom>
        </p:spPr>
      </p:pic>
    </p:spTree>
    <p:extLst>
      <p:ext uri="{BB962C8B-B14F-4D97-AF65-F5344CB8AC3E}">
        <p14:creationId xmlns:p14="http://schemas.microsoft.com/office/powerpoint/2010/main" val="25805365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titre chapitre">
    <p:spTree>
      <p:nvGrpSpPr>
        <p:cNvPr id="1" name=""/>
        <p:cNvGrpSpPr/>
        <p:nvPr/>
      </p:nvGrpSpPr>
      <p:grpSpPr>
        <a:xfrm>
          <a:off x="0" y="0"/>
          <a:ext cx="0" cy="0"/>
          <a:chOff x="0" y="0"/>
          <a:chExt cx="0" cy="0"/>
        </a:xfrm>
      </p:grpSpPr>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431" y="-32197"/>
            <a:ext cx="9232862" cy="6922394"/>
          </a:xfrm>
          <a:prstGeom prst="rect">
            <a:avLst/>
          </a:prstGeom>
        </p:spPr>
      </p:pic>
      <p:pic>
        <p:nvPicPr>
          <p:cNvPr id="8" name="Imag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2379" y="5135247"/>
            <a:ext cx="904442" cy="1286506"/>
          </a:xfrm>
          <a:prstGeom prst="rect">
            <a:avLst/>
          </a:prstGeom>
        </p:spPr>
      </p:pic>
    </p:spTree>
    <p:extLst>
      <p:ext uri="{BB962C8B-B14F-4D97-AF65-F5344CB8AC3E}">
        <p14:creationId xmlns:p14="http://schemas.microsoft.com/office/powerpoint/2010/main" val="3998661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e fin de document">
    <p:spTree>
      <p:nvGrpSpPr>
        <p:cNvPr id="1" name=""/>
        <p:cNvGrpSpPr/>
        <p:nvPr/>
      </p:nvGrpSpPr>
      <p:grpSpPr>
        <a:xfrm>
          <a:off x="0" y="0"/>
          <a:ext cx="0" cy="0"/>
          <a:chOff x="0" y="0"/>
          <a:chExt cx="0" cy="0"/>
        </a:xfrm>
      </p:grpSpPr>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701" y="-8407"/>
            <a:ext cx="9169402" cy="6874814"/>
          </a:xfrm>
          <a:prstGeom prst="rect">
            <a:avLst/>
          </a:prstGeom>
        </p:spPr>
      </p:pic>
      <p:pic>
        <p:nvPicPr>
          <p:cNvPr id="9" name="Imag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19779" y="5211447"/>
            <a:ext cx="904442" cy="1286506"/>
          </a:xfrm>
          <a:prstGeom prst="rect">
            <a:avLst/>
          </a:prstGeom>
        </p:spPr>
      </p:pic>
    </p:spTree>
    <p:extLst>
      <p:ext uri="{BB962C8B-B14F-4D97-AF65-F5344CB8AC3E}">
        <p14:creationId xmlns:p14="http://schemas.microsoft.com/office/powerpoint/2010/main" val="80117544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positive de contenu">
    <p:spTree>
      <p:nvGrpSpPr>
        <p:cNvPr id="1" name=""/>
        <p:cNvGrpSpPr/>
        <p:nvPr/>
      </p:nvGrpSpPr>
      <p:grpSpPr>
        <a:xfrm>
          <a:off x="0" y="0"/>
          <a:ext cx="0" cy="0"/>
          <a:chOff x="0" y="0"/>
          <a:chExt cx="0" cy="0"/>
        </a:xfrm>
      </p:grpSpPr>
      <p:pic>
        <p:nvPicPr>
          <p:cNvPr id="10" name="Imag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96100" y="6230536"/>
            <a:ext cx="1346200" cy="558872"/>
          </a:xfrm>
          <a:prstGeom prst="rect">
            <a:avLst/>
          </a:prstGeom>
        </p:spPr>
      </p:pic>
      <p:sp>
        <p:nvSpPr>
          <p:cNvPr id="13" name="Espace réservé du numéro de diapositive 5"/>
          <p:cNvSpPr>
            <a:spLocks noGrp="1"/>
          </p:cNvSpPr>
          <p:nvPr>
            <p:ph type="sldNum" sz="quarter" idx="4"/>
          </p:nvPr>
        </p:nvSpPr>
        <p:spPr>
          <a:xfrm>
            <a:off x="6896100" y="6327409"/>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C5B465-768F-472B-948C-8202AA102334}" type="slidenum">
              <a:rPr lang="fr-FR" smtClean="0"/>
              <a:t>‹N°›</a:t>
            </a:fld>
            <a:endParaRPr lang="fr-FR"/>
          </a:p>
        </p:txBody>
      </p:sp>
    </p:spTree>
    <p:extLst>
      <p:ext uri="{BB962C8B-B14F-4D97-AF65-F5344CB8AC3E}">
        <p14:creationId xmlns:p14="http://schemas.microsoft.com/office/powerpoint/2010/main" val="137721228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830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2"/>
          <p:cNvSpPr txBox="1">
            <a:spLocks/>
          </p:cNvSpPr>
          <p:nvPr/>
        </p:nvSpPr>
        <p:spPr>
          <a:xfrm>
            <a:off x="3090594" y="796030"/>
            <a:ext cx="5826983" cy="144207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200" dirty="0" smtClean="0">
                <a:solidFill>
                  <a:schemeClr val="bg1"/>
                </a:solidFill>
                <a:latin typeface="Arial Black" panose="020B0A04020102020204" pitchFamily="34" charset="0"/>
              </a:rPr>
              <a:t>EXPÉRIMENTATION </a:t>
            </a:r>
          </a:p>
          <a:p>
            <a:r>
              <a:rPr lang="fr-FR" sz="3200" dirty="0" smtClean="0">
                <a:solidFill>
                  <a:schemeClr val="bg1"/>
                </a:solidFill>
                <a:latin typeface="Arial Black" panose="020B0A04020102020204" pitchFamily="34" charset="0"/>
              </a:rPr>
              <a:t>« QVT-QVE – AUTONOMIE DES ÉTABLISSEMENTS »</a:t>
            </a:r>
          </a:p>
          <a:p>
            <a:endParaRPr lang="fr-FR" sz="3200" dirty="0">
              <a:solidFill>
                <a:schemeClr val="bg1"/>
              </a:solidFill>
              <a:latin typeface="Arial Black" panose="020B0A04020102020204" pitchFamily="34" charset="0"/>
            </a:endParaRPr>
          </a:p>
          <a:p>
            <a:r>
              <a:rPr lang="fr-FR" sz="3200" dirty="0" smtClean="0">
                <a:solidFill>
                  <a:schemeClr val="bg1"/>
                </a:solidFill>
                <a:latin typeface="Arial Black" panose="020B0A04020102020204" pitchFamily="34" charset="0"/>
              </a:rPr>
              <a:t> AU SERVICE DE LA REUSSITE SCOLAIRE DES ELEVES</a:t>
            </a:r>
            <a:endParaRPr lang="fr-FR" sz="3200" dirty="0">
              <a:solidFill>
                <a:schemeClr val="bg1"/>
              </a:solidFill>
              <a:latin typeface="Arial Black" panose="020B0A04020102020204" pitchFamily="34" charset="0"/>
            </a:endParaRPr>
          </a:p>
        </p:txBody>
      </p:sp>
      <p:sp>
        <p:nvSpPr>
          <p:cNvPr id="7" name="Sous-titre 3"/>
          <p:cNvSpPr txBox="1">
            <a:spLocks/>
          </p:cNvSpPr>
          <p:nvPr/>
        </p:nvSpPr>
        <p:spPr>
          <a:xfrm>
            <a:off x="3090594" y="4639068"/>
            <a:ext cx="6312198" cy="13871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800" dirty="0" smtClean="0"/>
              <a:t>Délégation à la formation, l’innovation et l’expérimentation</a:t>
            </a:r>
          </a:p>
          <a:p>
            <a:endParaRPr lang="fr-FR" sz="2400" dirty="0"/>
          </a:p>
        </p:txBody>
      </p:sp>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0852" y="2097570"/>
            <a:ext cx="2076994" cy="2076994"/>
          </a:xfrm>
          <a:prstGeom prst="rect">
            <a:avLst/>
          </a:prstGeom>
        </p:spPr>
      </p:pic>
    </p:spTree>
    <p:extLst>
      <p:ext uri="{BB962C8B-B14F-4D97-AF65-F5344CB8AC3E}">
        <p14:creationId xmlns:p14="http://schemas.microsoft.com/office/powerpoint/2010/main" val="28653874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577870" y="786077"/>
            <a:ext cx="7881400" cy="84742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500" dirty="0" smtClean="0">
                <a:latin typeface="Arial Black" panose="020B0A04020102020204" pitchFamily="34" charset="0"/>
              </a:rPr>
              <a:t>DU DIAGNOSTIC À L’ACTION</a:t>
            </a:r>
            <a:endParaRPr lang="fr-FR" sz="2500" dirty="0">
              <a:latin typeface="Arial Black" panose="020B0A04020102020204" pitchFamily="34" charset="0"/>
            </a:endParaRPr>
          </a:p>
        </p:txBody>
      </p:sp>
      <p:grpSp>
        <p:nvGrpSpPr>
          <p:cNvPr id="4" name="Grouper 9"/>
          <p:cNvGrpSpPr/>
          <p:nvPr/>
        </p:nvGrpSpPr>
        <p:grpSpPr>
          <a:xfrm>
            <a:off x="712451" y="422779"/>
            <a:ext cx="525531" cy="171686"/>
            <a:chOff x="5391302" y="1426464"/>
            <a:chExt cx="604579" cy="197510"/>
          </a:xfrm>
          <a:solidFill>
            <a:srgbClr val="5AA1D8"/>
          </a:solidFill>
        </p:grpSpPr>
        <p:sp>
          <p:nvSpPr>
            <p:cNvPr id="5" name="Rectangle 4"/>
            <p:cNvSpPr/>
            <p:nvPr/>
          </p:nvSpPr>
          <p:spPr>
            <a:xfrm>
              <a:off x="5391302" y="1426464"/>
              <a:ext cx="95098" cy="1975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5438850" y="1525218"/>
              <a:ext cx="557031" cy="987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9" name="Espace réservé du numéro de diapositive 8"/>
          <p:cNvSpPr>
            <a:spLocks noGrp="1"/>
          </p:cNvSpPr>
          <p:nvPr>
            <p:ph type="sldNum" sz="quarter" idx="4"/>
          </p:nvPr>
        </p:nvSpPr>
        <p:spPr/>
        <p:txBody>
          <a:bodyPr/>
          <a:lstStyle/>
          <a:p>
            <a:fld id="{1CC5B465-768F-472B-948C-8202AA102334}" type="slidenum">
              <a:rPr lang="fr-FR" smtClean="0"/>
              <a:t>10</a:t>
            </a:fld>
            <a:endParaRPr lang="fr-FR" dirty="0"/>
          </a:p>
        </p:txBody>
      </p:sp>
      <p:sp>
        <p:nvSpPr>
          <p:cNvPr id="11" name="Espace réservé du texte 3"/>
          <p:cNvSpPr txBox="1">
            <a:spLocks/>
          </p:cNvSpPr>
          <p:nvPr/>
        </p:nvSpPr>
        <p:spPr>
          <a:xfrm>
            <a:off x="577870" y="1721594"/>
            <a:ext cx="7209076" cy="407290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
            </a:pPr>
            <a:endParaRPr lang="fr-FR" sz="1800" dirty="0" smtClean="0">
              <a:latin typeface="Arial" panose="020B0604020202020204" pitchFamily="34" charset="0"/>
              <a:cs typeface="Arial" panose="020B0604020202020204" pitchFamily="34" charset="0"/>
            </a:endParaRPr>
          </a:p>
          <a:p>
            <a:pPr lvl="1" algn="just">
              <a:buFont typeface="Wingdings" panose="05000000000000000000" pitchFamily="2" charset="2"/>
              <a:buChar char="§"/>
            </a:pPr>
            <a:endParaRPr lang="fr-FR" sz="1800" dirty="0" smtClean="0">
              <a:latin typeface="Arial" panose="020B0604020202020204" pitchFamily="34" charset="0"/>
              <a:cs typeface="Arial" panose="020B0604020202020204" pitchFamily="34" charset="0"/>
            </a:endParaRPr>
          </a:p>
        </p:txBody>
      </p:sp>
      <p:sp>
        <p:nvSpPr>
          <p:cNvPr id="7" name="ZoneTexte 6"/>
          <p:cNvSpPr txBox="1"/>
          <p:nvPr/>
        </p:nvSpPr>
        <p:spPr>
          <a:xfrm>
            <a:off x="858278" y="1495889"/>
            <a:ext cx="7320583" cy="4524315"/>
          </a:xfrm>
          <a:prstGeom prst="rect">
            <a:avLst/>
          </a:prstGeom>
          <a:noFill/>
        </p:spPr>
        <p:txBody>
          <a:bodyPr wrap="square" rtlCol="0">
            <a:spAutoFit/>
          </a:bodyPr>
          <a:lstStyle/>
          <a:p>
            <a:pPr marL="285750" indent="-285750" algn="just">
              <a:spcAft>
                <a:spcPts val="600"/>
              </a:spcAft>
              <a:buFont typeface="Wingdings" panose="05000000000000000000" pitchFamily="2" charset="2"/>
              <a:buChar char="§"/>
            </a:pPr>
            <a:r>
              <a:rPr lang="fr-FR" sz="2000" dirty="0" smtClean="0">
                <a:latin typeface="Arial" panose="020B0604020202020204" pitchFamily="34" charset="0"/>
                <a:cs typeface="Arial" panose="020B0604020202020204" pitchFamily="34" charset="0"/>
              </a:rPr>
              <a:t>Recueillir des informations, faire émerger les éléments de contexte</a:t>
            </a:r>
          </a:p>
          <a:p>
            <a:pPr marL="285750" indent="-285750" algn="just">
              <a:spcAft>
                <a:spcPts val="600"/>
              </a:spcAft>
              <a:buFont typeface="Wingdings" panose="05000000000000000000" pitchFamily="2" charset="2"/>
              <a:buChar char="§"/>
            </a:pPr>
            <a:r>
              <a:rPr lang="fr-FR" sz="2000" dirty="0" smtClean="0">
                <a:latin typeface="Arial" panose="020B0604020202020204" pitchFamily="34" charset="0"/>
                <a:cs typeface="Arial" panose="020B0604020202020204" pitchFamily="34" charset="0"/>
              </a:rPr>
              <a:t>Confronter ces éléments aux points saillants issus des réponses aux questionnaires</a:t>
            </a:r>
          </a:p>
          <a:p>
            <a:pPr marL="285750" indent="-285750" algn="just">
              <a:spcAft>
                <a:spcPts val="600"/>
              </a:spcAft>
              <a:buFont typeface="Wingdings" panose="05000000000000000000" pitchFamily="2" charset="2"/>
              <a:buChar char="§"/>
            </a:pPr>
            <a:r>
              <a:rPr lang="fr-FR" sz="2000" dirty="0" smtClean="0">
                <a:latin typeface="Arial" panose="020B0604020202020204" pitchFamily="34" charset="0"/>
                <a:cs typeface="Arial" panose="020B0604020202020204" pitchFamily="34" charset="0"/>
              </a:rPr>
              <a:t>Dégager des priorités, choisir un axe de travail</a:t>
            </a:r>
          </a:p>
          <a:p>
            <a:pPr marL="285750" indent="-285750" algn="just">
              <a:spcAft>
                <a:spcPts val="600"/>
              </a:spcAft>
              <a:buFont typeface="Wingdings" panose="05000000000000000000" pitchFamily="2" charset="2"/>
              <a:buChar char="§"/>
            </a:pPr>
            <a:r>
              <a:rPr lang="fr-FR" sz="2000" dirty="0" smtClean="0">
                <a:latin typeface="Arial" panose="020B0604020202020204" pitchFamily="34" charset="0"/>
                <a:cs typeface="Arial" panose="020B0604020202020204" pitchFamily="34" charset="0"/>
              </a:rPr>
              <a:t>Réinterroger cet axe de façon plus précise en impliquant plus largement les acteurs pour aboutir à un diagnostic partagé</a:t>
            </a:r>
          </a:p>
          <a:p>
            <a:pPr marL="285750" indent="-285750" algn="just">
              <a:spcAft>
                <a:spcPts val="600"/>
              </a:spcAft>
              <a:buFont typeface="Wingdings" panose="05000000000000000000" pitchFamily="2" charset="2"/>
              <a:buChar char="§"/>
            </a:pPr>
            <a:r>
              <a:rPr lang="fr-FR" sz="2000" dirty="0" smtClean="0">
                <a:latin typeface="Arial" panose="020B0604020202020204" pitchFamily="34" charset="0"/>
                <a:cs typeface="Arial" panose="020B0604020202020204" pitchFamily="34" charset="0"/>
              </a:rPr>
              <a:t>Dégager des hypothèses de travail et vérifier leur adéquation avec les éléments contextuels repérés</a:t>
            </a:r>
          </a:p>
          <a:p>
            <a:pPr marL="285750" indent="-285750" algn="just">
              <a:spcAft>
                <a:spcPts val="600"/>
              </a:spcAft>
              <a:buFont typeface="Wingdings" panose="05000000000000000000" pitchFamily="2" charset="2"/>
              <a:buChar char="§"/>
            </a:pPr>
            <a:r>
              <a:rPr lang="fr-FR" sz="2000" dirty="0" smtClean="0">
                <a:latin typeface="Arial" panose="020B0604020202020204" pitchFamily="34" charset="0"/>
                <a:cs typeface="Arial" panose="020B0604020202020204" pitchFamily="34" charset="0"/>
              </a:rPr>
              <a:t>Décliner </a:t>
            </a:r>
            <a:r>
              <a:rPr lang="fr-FR" sz="2000" smtClean="0">
                <a:latin typeface="Arial" panose="020B0604020202020204" pitchFamily="34" charset="0"/>
                <a:cs typeface="Arial" panose="020B0604020202020204" pitchFamily="34" charset="0"/>
              </a:rPr>
              <a:t>ces hypothèses </a:t>
            </a:r>
            <a:r>
              <a:rPr lang="fr-FR" sz="2000" dirty="0" smtClean="0">
                <a:latin typeface="Arial" panose="020B0604020202020204" pitchFamily="34" charset="0"/>
                <a:cs typeface="Arial" panose="020B0604020202020204" pitchFamily="34" charset="0"/>
              </a:rPr>
              <a:t>de travail en actions à mettre en œuvre</a:t>
            </a:r>
          </a:p>
          <a:p>
            <a:pPr marL="285750" indent="-285750" algn="just">
              <a:spcAft>
                <a:spcPts val="600"/>
              </a:spcAft>
              <a:buFont typeface="Wingdings" panose="05000000000000000000" pitchFamily="2" charset="2"/>
              <a:buChar char="§"/>
            </a:pPr>
            <a:r>
              <a:rPr lang="fr-FR" sz="2000" dirty="0" smtClean="0">
                <a:latin typeface="Arial" panose="020B0604020202020204" pitchFamily="34" charset="0"/>
                <a:cs typeface="Arial" panose="020B0604020202020204" pitchFamily="34" charset="0"/>
              </a:rPr>
              <a:t>Identifier des indicateurs d’évaluation</a:t>
            </a:r>
            <a:endParaRPr 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72577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87380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805400" y="945635"/>
            <a:ext cx="7881400" cy="119371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500" dirty="0" smtClean="0">
                <a:latin typeface="Arial Black" panose="020B0A04020102020204" pitchFamily="34" charset="0"/>
              </a:rPr>
              <a:t>Ce </a:t>
            </a:r>
            <a:r>
              <a:rPr lang="fr-FR" sz="2500" dirty="0">
                <a:latin typeface="Arial Black" panose="020B0A04020102020204" pitchFamily="34" charset="0"/>
              </a:rPr>
              <a:t>projet s'inscrit dans le contexte du nouveau projet stratégique de </a:t>
            </a:r>
            <a:r>
              <a:rPr lang="fr-FR" sz="2500" dirty="0" smtClean="0">
                <a:latin typeface="Arial Black" panose="020B0A04020102020204" pitchFamily="34" charset="0"/>
              </a:rPr>
              <a:t>l'académie de Lyon</a:t>
            </a:r>
            <a:endParaRPr lang="fr-FR" sz="2500" dirty="0">
              <a:latin typeface="Arial Black" panose="020B0A04020102020204" pitchFamily="34" charset="0"/>
            </a:endParaRPr>
          </a:p>
        </p:txBody>
      </p:sp>
      <p:grpSp>
        <p:nvGrpSpPr>
          <p:cNvPr id="4" name="Grouper 9"/>
          <p:cNvGrpSpPr/>
          <p:nvPr/>
        </p:nvGrpSpPr>
        <p:grpSpPr>
          <a:xfrm>
            <a:off x="920089" y="663517"/>
            <a:ext cx="525531" cy="171686"/>
            <a:chOff x="5391302" y="1426464"/>
            <a:chExt cx="604579" cy="197510"/>
          </a:xfrm>
          <a:solidFill>
            <a:srgbClr val="5AA1D8"/>
          </a:solidFill>
        </p:grpSpPr>
        <p:sp>
          <p:nvSpPr>
            <p:cNvPr id="5" name="Rectangle 4"/>
            <p:cNvSpPr/>
            <p:nvPr/>
          </p:nvSpPr>
          <p:spPr>
            <a:xfrm>
              <a:off x="5391302" y="1426464"/>
              <a:ext cx="95098" cy="1975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5438850" y="1525218"/>
              <a:ext cx="557031" cy="987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9" name="Espace réservé du numéro de diapositive 8"/>
          <p:cNvSpPr>
            <a:spLocks noGrp="1"/>
          </p:cNvSpPr>
          <p:nvPr>
            <p:ph type="sldNum" sz="quarter" idx="4"/>
          </p:nvPr>
        </p:nvSpPr>
        <p:spPr/>
        <p:txBody>
          <a:bodyPr/>
          <a:lstStyle/>
          <a:p>
            <a:fld id="{1CC5B465-768F-472B-948C-8202AA102334}" type="slidenum">
              <a:rPr lang="fr-FR" smtClean="0"/>
              <a:t>2</a:t>
            </a:fld>
            <a:endParaRPr lang="fr-FR" dirty="0"/>
          </a:p>
        </p:txBody>
      </p:sp>
      <p:sp>
        <p:nvSpPr>
          <p:cNvPr id="10" name="Espace réservé du texte 3"/>
          <p:cNvSpPr txBox="1">
            <a:spLocks/>
          </p:cNvSpPr>
          <p:nvPr/>
        </p:nvSpPr>
        <p:spPr>
          <a:xfrm>
            <a:off x="920089" y="2282180"/>
            <a:ext cx="7209076" cy="488480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lvl="1" algn="just">
              <a:spcBef>
                <a:spcPts val="1000"/>
              </a:spcBef>
              <a:buFont typeface="Wingdings" panose="05000000000000000000" pitchFamily="2" charset="2"/>
              <a:buChar char="§"/>
            </a:pPr>
            <a:r>
              <a:rPr lang="fr-FR" sz="1800" b="1" dirty="0">
                <a:latin typeface="Arial" panose="020B0604020202020204" pitchFamily="34" charset="0"/>
                <a:cs typeface="Arial" panose="020B0604020202020204" pitchFamily="34" charset="0"/>
              </a:rPr>
              <a:t>Les enquêtes menées par Georges </a:t>
            </a:r>
            <a:r>
              <a:rPr lang="fr-FR" sz="1800" b="1" dirty="0" err="1">
                <a:latin typeface="Arial" panose="020B0604020202020204" pitchFamily="34" charset="0"/>
                <a:cs typeface="Arial" panose="020B0604020202020204" pitchFamily="34" charset="0"/>
              </a:rPr>
              <a:t>Fotinos</a:t>
            </a:r>
            <a:endParaRPr lang="fr-FR" sz="1800" b="1" dirty="0">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fr-FR" sz="1400" dirty="0" smtClean="0">
                <a:latin typeface="Arial" panose="020B0604020202020204" pitchFamily="34" charset="0"/>
                <a:cs typeface="Arial" panose="020B0604020202020204" pitchFamily="34" charset="0"/>
              </a:rPr>
              <a:t>posent un </a:t>
            </a:r>
            <a:r>
              <a:rPr lang="fr-FR" sz="1400" b="1" dirty="0" smtClean="0">
                <a:latin typeface="Arial" panose="020B0604020202020204" pitchFamily="34" charset="0"/>
                <a:cs typeface="Arial" panose="020B0604020202020204" pitchFamily="34" charset="0"/>
              </a:rPr>
              <a:t>diagnostic </a:t>
            </a:r>
            <a:r>
              <a:rPr lang="fr-FR" sz="1400" b="1" dirty="0">
                <a:latin typeface="Arial" panose="020B0604020202020204" pitchFamily="34" charset="0"/>
                <a:cs typeface="Arial" panose="020B0604020202020204" pitchFamily="34" charset="0"/>
              </a:rPr>
              <a:t>sans concession </a:t>
            </a:r>
            <a:r>
              <a:rPr lang="fr-FR" sz="1400" dirty="0">
                <a:latin typeface="Arial" panose="020B0604020202020204" pitchFamily="34" charset="0"/>
                <a:cs typeface="Arial" panose="020B0604020202020204" pitchFamily="34" charset="0"/>
              </a:rPr>
              <a:t>pour les acteurs du système (les enseignants 1er et 2nd degré, les corps d’inspection IEN et IPR, les personnels de direction et les directeurs </a:t>
            </a:r>
            <a:r>
              <a:rPr lang="fr-FR" sz="1400" dirty="0" smtClean="0">
                <a:latin typeface="Arial" panose="020B0604020202020204" pitchFamily="34" charset="0"/>
                <a:cs typeface="Arial" panose="020B0604020202020204" pitchFamily="34" charset="0"/>
              </a:rPr>
              <a:t>d’écoles)</a:t>
            </a:r>
          </a:p>
          <a:p>
            <a:pPr lvl="1" algn="just">
              <a:buFont typeface="Wingdings" panose="05000000000000000000" pitchFamily="2" charset="2"/>
              <a:buChar char="§"/>
            </a:pPr>
            <a:r>
              <a:rPr lang="fr-FR" sz="1400" dirty="0">
                <a:latin typeface="Arial" panose="020B0604020202020204" pitchFamily="34" charset="0"/>
                <a:cs typeface="Arial" panose="020B0604020202020204" pitchFamily="34" charset="0"/>
              </a:rPr>
              <a:t>e</a:t>
            </a:r>
            <a:r>
              <a:rPr lang="fr-FR" sz="1400" dirty="0" smtClean="0">
                <a:latin typeface="Arial" panose="020B0604020202020204" pitchFamily="34" charset="0"/>
                <a:cs typeface="Arial" panose="020B0604020202020204" pitchFamily="34" charset="0"/>
              </a:rPr>
              <a:t>t invitent </a:t>
            </a:r>
            <a:r>
              <a:rPr lang="fr-FR" sz="1400" dirty="0">
                <a:latin typeface="Arial" panose="020B0604020202020204" pitchFamily="34" charset="0"/>
                <a:cs typeface="Arial" panose="020B0604020202020204" pitchFamily="34" charset="0"/>
              </a:rPr>
              <a:t>l'éducation nationale à </a:t>
            </a:r>
            <a:r>
              <a:rPr lang="fr-FR" sz="1400" b="1" dirty="0">
                <a:latin typeface="Arial" panose="020B0604020202020204" pitchFamily="34" charset="0"/>
                <a:cs typeface="Arial" panose="020B0604020202020204" pitchFamily="34" charset="0"/>
              </a:rPr>
              <a:t>mettre la qualité de vie au travail au centre des projets d'établissement.</a:t>
            </a:r>
          </a:p>
          <a:p>
            <a:pPr marL="457200" lvl="1" indent="0">
              <a:buClr>
                <a:srgbClr val="00B0F0"/>
              </a:buClr>
              <a:buNone/>
            </a:pPr>
            <a:endParaRPr lang="fr-FR" sz="1400" b="1" dirty="0" smtClean="0">
              <a:latin typeface="Arial" panose="020B0604020202020204" pitchFamily="34" charset="0"/>
              <a:cs typeface="Arial" panose="020B0604020202020204" pitchFamily="34" charset="0"/>
            </a:endParaRPr>
          </a:p>
          <a:p>
            <a:pPr marL="228600" lvl="1" algn="just">
              <a:spcBef>
                <a:spcPts val="1000"/>
              </a:spcBef>
              <a:buFont typeface="Wingdings" panose="05000000000000000000" pitchFamily="2" charset="2"/>
              <a:buChar char="§"/>
            </a:pPr>
            <a:r>
              <a:rPr lang="fr-FR" sz="1800" b="1" dirty="0">
                <a:latin typeface="Arial" panose="020B0604020202020204" pitchFamily="34" charset="0"/>
                <a:cs typeface="Arial" panose="020B0604020202020204" pitchFamily="34" charset="0"/>
              </a:rPr>
              <a:t>La recherche montre l’influence des conditions de travail sur les performances globales</a:t>
            </a:r>
          </a:p>
          <a:p>
            <a:pPr lvl="1" algn="just">
              <a:buFont typeface="Wingdings" panose="05000000000000000000" pitchFamily="2" charset="2"/>
              <a:buChar char="§"/>
            </a:pPr>
            <a:r>
              <a:rPr lang="fr-FR" sz="1400" b="1" dirty="0"/>
              <a:t>Le </a:t>
            </a:r>
            <a:r>
              <a:rPr lang="fr-FR" sz="1400" b="1" dirty="0" smtClean="0"/>
              <a:t>postulat :</a:t>
            </a:r>
            <a:r>
              <a:rPr lang="fr-FR" sz="1400" dirty="0">
                <a:latin typeface="Arial" panose="020B0604020202020204" pitchFamily="34" charset="0"/>
                <a:cs typeface="Arial" panose="020B0604020202020204" pitchFamily="34" charset="0"/>
              </a:rPr>
              <a:t> la QVT des personnels et des élèves est fortement corrélée à la réussite de ces derniers ainsi qu'aux conditions de travail favorisant les marges d'initiative de l'établissement et de ses acteurs.</a:t>
            </a:r>
          </a:p>
          <a:p>
            <a:pPr lvl="1" algn="just">
              <a:buFont typeface="Wingdings" panose="05000000000000000000" pitchFamily="2" charset="2"/>
              <a:buChar char="§"/>
            </a:pPr>
            <a:r>
              <a:rPr lang="fr-FR" sz="1400" b="1" dirty="0"/>
              <a:t>Et un dénominateur </a:t>
            </a:r>
            <a:r>
              <a:rPr lang="fr-FR" sz="1400" b="1" dirty="0" smtClean="0"/>
              <a:t>commun : </a:t>
            </a:r>
            <a:r>
              <a:rPr lang="fr-FR" sz="1400" dirty="0">
                <a:latin typeface="Arial" panose="020B0604020202020204" pitchFamily="34" charset="0"/>
                <a:cs typeface="Arial" panose="020B0604020202020204" pitchFamily="34" charset="0"/>
              </a:rPr>
              <a:t>l</a:t>
            </a:r>
            <a:r>
              <a:rPr lang="fr-FR" sz="1400" dirty="0" smtClean="0">
                <a:latin typeface="Arial" panose="020B0604020202020204" pitchFamily="34" charset="0"/>
                <a:cs typeface="Arial" panose="020B0604020202020204" pitchFamily="34" charset="0"/>
              </a:rPr>
              <a:t>’autonomie </a:t>
            </a:r>
            <a:r>
              <a:rPr lang="fr-FR" sz="1400" dirty="0">
                <a:latin typeface="Arial" panose="020B0604020202020204" pitchFamily="34" charset="0"/>
                <a:cs typeface="Arial" panose="020B0604020202020204" pitchFamily="34" charset="0"/>
              </a:rPr>
              <a:t>au service de l'amélioration du bien-être au travail afin de promouvoir la confiance entre toutes et tous pour bien apprendre et bien vivre ensemble</a:t>
            </a:r>
            <a:r>
              <a:rPr lang="fr-FR" sz="1400" dirty="0" smtClean="0">
                <a:latin typeface="Arial" panose="020B0604020202020204" pitchFamily="34" charset="0"/>
                <a:cs typeface="Arial" panose="020B0604020202020204" pitchFamily="34" charset="0"/>
              </a:rPr>
              <a:t>.</a:t>
            </a:r>
          </a:p>
          <a:p>
            <a:pPr lvl="1" algn="just">
              <a:buFont typeface="Wingdings" panose="05000000000000000000" pitchFamily="2" charset="2"/>
              <a:buChar char="§"/>
            </a:pPr>
            <a:endParaRPr lang="fr-FR" sz="1400" dirty="0">
              <a:latin typeface="Arial" panose="020B0604020202020204" pitchFamily="34" charset="0"/>
              <a:cs typeface="Arial" panose="020B0604020202020204" pitchFamily="34" charset="0"/>
            </a:endParaRPr>
          </a:p>
          <a:p>
            <a:pPr lvl="1" algn="just">
              <a:buFont typeface="Wingdings" panose="05000000000000000000" pitchFamily="2" charset="2"/>
              <a:buChar char="§"/>
            </a:pPr>
            <a:endParaRPr lang="fr-FR" sz="1400" b="1" dirty="0"/>
          </a:p>
        </p:txBody>
      </p:sp>
    </p:spTree>
    <p:extLst>
      <p:ext uri="{BB962C8B-B14F-4D97-AF65-F5344CB8AC3E}">
        <p14:creationId xmlns:p14="http://schemas.microsoft.com/office/powerpoint/2010/main" val="2016212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1445620" y="446871"/>
            <a:ext cx="7881400" cy="119371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500" dirty="0" smtClean="0">
                <a:latin typeface="Arial Black" panose="020B0A04020102020204" pitchFamily="34" charset="0"/>
              </a:rPr>
              <a:t>L’EXPÉRIMENTATION « QVT QVE Autonomie » au service de la réussite scolaire des élèves »</a:t>
            </a:r>
            <a:endParaRPr lang="fr-FR" sz="2500" dirty="0">
              <a:latin typeface="Arial Black" panose="020B0A04020102020204" pitchFamily="34" charset="0"/>
            </a:endParaRPr>
          </a:p>
        </p:txBody>
      </p:sp>
      <p:grpSp>
        <p:nvGrpSpPr>
          <p:cNvPr id="4" name="Grouper 9"/>
          <p:cNvGrpSpPr/>
          <p:nvPr/>
        </p:nvGrpSpPr>
        <p:grpSpPr>
          <a:xfrm>
            <a:off x="920089" y="663517"/>
            <a:ext cx="525531" cy="171686"/>
            <a:chOff x="5391302" y="1426464"/>
            <a:chExt cx="604579" cy="197510"/>
          </a:xfrm>
          <a:solidFill>
            <a:srgbClr val="5AA1D8"/>
          </a:solidFill>
        </p:grpSpPr>
        <p:sp>
          <p:nvSpPr>
            <p:cNvPr id="5" name="Rectangle 4"/>
            <p:cNvSpPr/>
            <p:nvPr/>
          </p:nvSpPr>
          <p:spPr>
            <a:xfrm>
              <a:off x="5391302" y="1426464"/>
              <a:ext cx="95098" cy="1975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5438850" y="1525218"/>
              <a:ext cx="557031" cy="987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9" name="Espace réservé du numéro de diapositive 8"/>
          <p:cNvSpPr>
            <a:spLocks noGrp="1"/>
          </p:cNvSpPr>
          <p:nvPr>
            <p:ph type="sldNum" sz="quarter" idx="4"/>
          </p:nvPr>
        </p:nvSpPr>
        <p:spPr/>
        <p:txBody>
          <a:bodyPr/>
          <a:lstStyle/>
          <a:p>
            <a:fld id="{1CC5B465-768F-472B-948C-8202AA102334}" type="slidenum">
              <a:rPr lang="fr-FR" smtClean="0"/>
              <a:t>3</a:t>
            </a:fld>
            <a:endParaRPr lang="fr-FR" dirty="0"/>
          </a:p>
        </p:txBody>
      </p:sp>
      <p:sp>
        <p:nvSpPr>
          <p:cNvPr id="10" name="Espace réservé du texte 3"/>
          <p:cNvSpPr txBox="1">
            <a:spLocks/>
          </p:cNvSpPr>
          <p:nvPr/>
        </p:nvSpPr>
        <p:spPr>
          <a:xfrm>
            <a:off x="920089" y="1548934"/>
            <a:ext cx="7209076" cy="488480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lvl="1" algn="just">
              <a:spcBef>
                <a:spcPts val="1000"/>
              </a:spcBef>
              <a:buFont typeface="Wingdings" panose="05000000000000000000" pitchFamily="2" charset="2"/>
              <a:buChar char="§"/>
            </a:pPr>
            <a:r>
              <a:rPr lang="fr-FR" sz="1800" b="1" dirty="0">
                <a:latin typeface="Arial" panose="020B0604020202020204" pitchFamily="34" charset="0"/>
                <a:cs typeface="Arial" panose="020B0604020202020204" pitchFamily="34" charset="0"/>
              </a:rPr>
              <a:t>Des principes</a:t>
            </a:r>
          </a:p>
          <a:p>
            <a:pPr lvl="1" algn="just">
              <a:buFont typeface="Wingdings" panose="05000000000000000000" pitchFamily="2" charset="2"/>
              <a:buChar char="§"/>
            </a:pPr>
            <a:r>
              <a:rPr lang="fr-FR" sz="1400" dirty="0" smtClean="0">
                <a:latin typeface="Arial" panose="020B0604020202020204" pitchFamily="34" charset="0"/>
                <a:cs typeface="Arial" panose="020B0604020202020204" pitchFamily="34" charset="0"/>
              </a:rPr>
              <a:t>des </a:t>
            </a:r>
            <a:r>
              <a:rPr lang="fr-FR" sz="1400" dirty="0">
                <a:latin typeface="Arial" panose="020B0604020202020204" pitchFamily="34" charset="0"/>
                <a:cs typeface="Arial" panose="020B0604020202020204" pitchFamily="34" charset="0"/>
              </a:rPr>
              <a:t>prérequis pour entrer dans l’expérimentation </a:t>
            </a:r>
            <a:r>
              <a:rPr lang="fr-FR" sz="1400" dirty="0" smtClean="0">
                <a:latin typeface="Arial" panose="020B0604020202020204" pitchFamily="34" charset="0"/>
                <a:cs typeface="Arial" panose="020B0604020202020204" pitchFamily="34" charset="0"/>
              </a:rPr>
              <a:t>: volontariat </a:t>
            </a:r>
            <a:r>
              <a:rPr lang="fr-FR" sz="1400" dirty="0">
                <a:latin typeface="Arial" panose="020B0604020202020204" pitchFamily="34" charset="0"/>
                <a:cs typeface="Arial" panose="020B0604020202020204" pitchFamily="34" charset="0"/>
              </a:rPr>
              <a:t>de </a:t>
            </a:r>
            <a:r>
              <a:rPr lang="fr-FR" sz="1400" dirty="0" smtClean="0">
                <a:latin typeface="Arial" panose="020B0604020202020204" pitchFamily="34" charset="0"/>
                <a:cs typeface="Arial" panose="020B0604020202020204" pitchFamily="34" charset="0"/>
              </a:rPr>
              <a:t>l'équipe,  </a:t>
            </a:r>
            <a:r>
              <a:rPr lang="fr-FR" sz="1400" dirty="0">
                <a:latin typeface="Arial" panose="020B0604020202020204" pitchFamily="34" charset="0"/>
                <a:cs typeface="Arial" panose="020B0604020202020204" pitchFamily="34" charset="0"/>
              </a:rPr>
              <a:t>confiance, bienveillance </a:t>
            </a:r>
            <a:r>
              <a:rPr lang="fr-FR" sz="1400" dirty="0" smtClean="0">
                <a:latin typeface="Arial" panose="020B0604020202020204" pitchFamily="34" charset="0"/>
                <a:cs typeface="Arial" panose="020B0604020202020204" pitchFamily="34" charset="0"/>
              </a:rPr>
              <a:t>relationnelle, </a:t>
            </a:r>
            <a:r>
              <a:rPr lang="fr-FR" sz="1400" dirty="0">
                <a:latin typeface="Arial" panose="020B0604020202020204" pitchFamily="34" charset="0"/>
                <a:cs typeface="Arial" panose="020B0604020202020204" pitchFamily="34" charset="0"/>
              </a:rPr>
              <a:t>engagement et exigence</a:t>
            </a:r>
          </a:p>
          <a:p>
            <a:pPr lvl="1" algn="just">
              <a:buFont typeface="Wingdings" panose="05000000000000000000" pitchFamily="2" charset="2"/>
              <a:buChar char="§"/>
            </a:pPr>
            <a:r>
              <a:rPr lang="fr-FR" sz="1400" dirty="0">
                <a:latin typeface="Arial" panose="020B0604020202020204" pitchFamily="34" charset="0"/>
                <a:cs typeface="Arial" panose="020B0604020202020204" pitchFamily="34" charset="0"/>
              </a:rPr>
              <a:t>acceptation de sortir des cadres du </a:t>
            </a:r>
            <a:r>
              <a:rPr lang="fr-FR" sz="1400" dirty="0" smtClean="0">
                <a:latin typeface="Arial" panose="020B0604020202020204" pitchFamily="34" charset="0"/>
                <a:cs typeface="Arial" panose="020B0604020202020204" pitchFamily="34" charset="0"/>
              </a:rPr>
              <a:t>passé</a:t>
            </a:r>
          </a:p>
          <a:p>
            <a:pPr lvl="1" algn="just">
              <a:buFont typeface="Wingdings" panose="05000000000000000000" pitchFamily="2" charset="2"/>
              <a:buChar char="§"/>
            </a:pPr>
            <a:r>
              <a:rPr lang="fr-FR" sz="1400" dirty="0" smtClean="0">
                <a:latin typeface="Arial" panose="020B0604020202020204" pitchFamily="34" charset="0"/>
                <a:cs typeface="Arial" panose="020B0604020202020204" pitchFamily="34" charset="0"/>
              </a:rPr>
              <a:t>on </a:t>
            </a:r>
            <a:r>
              <a:rPr lang="fr-FR" sz="1400" dirty="0">
                <a:latin typeface="Arial" panose="020B0604020202020204" pitchFamily="34" charset="0"/>
                <a:cs typeface="Arial" panose="020B0604020202020204" pitchFamily="34" charset="0"/>
              </a:rPr>
              <a:t>n’apporte rien comme solution, on offre des leviers</a:t>
            </a:r>
          </a:p>
          <a:p>
            <a:pPr lvl="1" algn="just">
              <a:buFont typeface="Wingdings" panose="05000000000000000000" pitchFamily="2" charset="2"/>
              <a:buChar char="§"/>
            </a:pPr>
            <a:r>
              <a:rPr lang="fr-FR" sz="1400" dirty="0" smtClean="0">
                <a:latin typeface="Arial" panose="020B0604020202020204" pitchFamily="34" charset="0"/>
                <a:cs typeface="Arial" panose="020B0604020202020204" pitchFamily="34" charset="0"/>
              </a:rPr>
              <a:t>accompagnement </a:t>
            </a:r>
            <a:r>
              <a:rPr lang="fr-FR" sz="1400" dirty="0">
                <a:latin typeface="Arial" panose="020B0604020202020204" pitchFamily="34" charset="0"/>
                <a:cs typeface="Arial" panose="020B0604020202020204" pitchFamily="34" charset="0"/>
              </a:rPr>
              <a:t>des équipes</a:t>
            </a:r>
          </a:p>
          <a:p>
            <a:pPr marL="228600" lvl="1" algn="just">
              <a:spcBef>
                <a:spcPts val="1000"/>
              </a:spcBef>
              <a:buFont typeface="Wingdings" panose="05000000000000000000" pitchFamily="2" charset="2"/>
              <a:buChar char="§"/>
            </a:pPr>
            <a:r>
              <a:rPr lang="fr-FR" sz="1800" b="1" dirty="0" smtClean="0">
                <a:latin typeface="Arial" panose="020B0604020202020204" pitchFamily="34" charset="0"/>
                <a:cs typeface="Arial" panose="020B0604020202020204" pitchFamily="34" charset="0"/>
              </a:rPr>
              <a:t>L’hypothèse de départ</a:t>
            </a:r>
          </a:p>
          <a:p>
            <a:pPr lvl="1" algn="just">
              <a:buFont typeface="Wingdings" panose="05000000000000000000" pitchFamily="2" charset="2"/>
              <a:buChar char="§"/>
            </a:pPr>
            <a:r>
              <a:rPr lang="fr-FR" sz="1400" dirty="0">
                <a:latin typeface="Arial" panose="020B0604020202020204" pitchFamily="34" charset="0"/>
                <a:cs typeface="Arial" panose="020B0604020202020204" pitchFamily="34" charset="0"/>
              </a:rPr>
              <a:t>L’amélioration de la qualité de vie des élèves (QVE), alliée à celle de la qualité de vie au travail (QVT) des personnels au sein de l’unité d’enseignement, alliées à un renforcement de l’autonomie de l’établissement conduisent à une amélioration de la réussite scolaire des élèves</a:t>
            </a:r>
            <a:r>
              <a:rPr lang="fr-FR" sz="1400" dirty="0" smtClean="0">
                <a:latin typeface="Arial" panose="020B0604020202020204" pitchFamily="34" charset="0"/>
                <a:cs typeface="Arial" panose="020B0604020202020204" pitchFamily="34" charset="0"/>
              </a:rPr>
              <a:t>.</a:t>
            </a:r>
            <a:endParaRPr lang="fr-FR" sz="1400" dirty="0">
              <a:latin typeface="Arial" panose="020B0604020202020204" pitchFamily="34" charset="0"/>
              <a:cs typeface="Arial" panose="020B0604020202020204" pitchFamily="34" charset="0"/>
            </a:endParaRPr>
          </a:p>
          <a:p>
            <a:pPr marL="228600" lvl="1" algn="just">
              <a:spcBef>
                <a:spcPts val="1000"/>
              </a:spcBef>
              <a:buFont typeface="Wingdings" panose="05000000000000000000" pitchFamily="2" charset="2"/>
              <a:buChar char="§"/>
            </a:pPr>
            <a:r>
              <a:rPr lang="fr-FR" sz="1800" b="1" dirty="0" smtClean="0">
                <a:latin typeface="Arial" panose="020B0604020202020204" pitchFamily="34" charset="0"/>
                <a:cs typeface="Arial" panose="020B0604020202020204" pitchFamily="34" charset="0"/>
              </a:rPr>
              <a:t>La méthodologie</a:t>
            </a:r>
            <a:endParaRPr lang="fr-FR" sz="1800" b="1" dirty="0">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fr-FR" sz="1400" dirty="0">
                <a:latin typeface="Arial" panose="020B0604020202020204" pitchFamily="34" charset="0"/>
                <a:cs typeface="Arial" panose="020B0604020202020204" pitchFamily="34" charset="0"/>
              </a:rPr>
              <a:t>favoriser l’expression des acteurs (enquêtes sur le climat scolaire)</a:t>
            </a:r>
          </a:p>
          <a:p>
            <a:pPr lvl="1" algn="just">
              <a:buFont typeface="Wingdings" panose="05000000000000000000" pitchFamily="2" charset="2"/>
              <a:buChar char="§"/>
            </a:pPr>
            <a:r>
              <a:rPr lang="fr-FR" sz="1400" dirty="0" smtClean="0">
                <a:latin typeface="Arial" panose="020B0604020202020204" pitchFamily="34" charset="0"/>
                <a:cs typeface="Arial" panose="020B0604020202020204" pitchFamily="34" charset="0"/>
              </a:rPr>
              <a:t>installer </a:t>
            </a:r>
            <a:r>
              <a:rPr lang="fr-FR" sz="1400" dirty="0">
                <a:latin typeface="Arial" panose="020B0604020202020204" pitchFamily="34" charset="0"/>
                <a:cs typeface="Arial" panose="020B0604020202020204" pitchFamily="34" charset="0"/>
              </a:rPr>
              <a:t>la confiance entre les différentes catégories d’acteurs</a:t>
            </a:r>
          </a:p>
          <a:p>
            <a:pPr lvl="1" algn="just">
              <a:buFont typeface="Wingdings" panose="05000000000000000000" pitchFamily="2" charset="2"/>
              <a:buChar char="§"/>
            </a:pPr>
            <a:r>
              <a:rPr lang="fr-FR" sz="1400" dirty="0">
                <a:latin typeface="Arial" panose="020B0604020202020204" pitchFamily="34" charset="0"/>
                <a:cs typeface="Arial" panose="020B0604020202020204" pitchFamily="34" charset="0"/>
              </a:rPr>
              <a:t>mettre en place une éthique professionnelle des enseignants, ainsi qu'une exigence partagée</a:t>
            </a:r>
          </a:p>
          <a:p>
            <a:pPr lvl="1" algn="just">
              <a:buFont typeface="Wingdings" panose="05000000000000000000" pitchFamily="2" charset="2"/>
              <a:buChar char="§"/>
            </a:pPr>
            <a:r>
              <a:rPr lang="fr-FR" sz="1400" dirty="0">
                <a:latin typeface="Arial" panose="020B0604020202020204" pitchFamily="34" charset="0"/>
                <a:cs typeface="Arial" panose="020B0604020202020204" pitchFamily="34" charset="0"/>
              </a:rPr>
              <a:t>élaborer un processus d'auto </a:t>
            </a:r>
            <a:r>
              <a:rPr lang="fr-FR" sz="1400" dirty="0" smtClean="0">
                <a:latin typeface="Arial" panose="020B0604020202020204" pitchFamily="34" charset="0"/>
                <a:cs typeface="Arial" panose="020B0604020202020204" pitchFamily="34" charset="0"/>
              </a:rPr>
              <a:t>évaluation</a:t>
            </a:r>
          </a:p>
          <a:p>
            <a:pPr lvl="1" algn="just">
              <a:buFont typeface="Wingdings" panose="05000000000000000000" pitchFamily="2" charset="2"/>
              <a:buChar char="§"/>
            </a:pPr>
            <a:endParaRPr lang="fr-FR" sz="1400" dirty="0" smtClean="0">
              <a:latin typeface="Arial" panose="020B0604020202020204" pitchFamily="34" charset="0"/>
              <a:cs typeface="Arial" panose="020B0604020202020204" pitchFamily="34" charset="0"/>
            </a:endParaRPr>
          </a:p>
          <a:p>
            <a:endParaRPr lang="fr-FR" sz="1400" dirty="0" smtClean="0">
              <a:latin typeface="Arial" panose="020B0604020202020204" pitchFamily="34" charset="0"/>
              <a:cs typeface="Arial" panose="020B0604020202020204" pitchFamily="34" charset="0"/>
            </a:endParaRPr>
          </a:p>
          <a:p>
            <a:pPr lvl="1" algn="just">
              <a:buFont typeface="Wingdings" panose="05000000000000000000" pitchFamily="2" charset="2"/>
              <a:buChar char="§"/>
            </a:pPr>
            <a:endParaRPr lang="fr-FR" sz="1400" b="1" dirty="0" smtClean="0">
              <a:latin typeface="Arial" panose="020B0604020202020204" pitchFamily="34" charset="0"/>
              <a:cs typeface="Arial" panose="020B0604020202020204" pitchFamily="34" charset="0"/>
            </a:endParaRPr>
          </a:p>
          <a:p>
            <a:pPr lvl="1" algn="just">
              <a:buFont typeface="Wingdings" panose="05000000000000000000" pitchFamily="2" charset="2"/>
              <a:buChar char="§"/>
            </a:pPr>
            <a:endParaRPr lang="fr-FR" sz="1400" b="1" dirty="0"/>
          </a:p>
        </p:txBody>
      </p:sp>
    </p:spTree>
    <p:extLst>
      <p:ext uri="{BB962C8B-B14F-4D97-AF65-F5344CB8AC3E}">
        <p14:creationId xmlns:p14="http://schemas.microsoft.com/office/powerpoint/2010/main" val="2700412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805400" y="945635"/>
            <a:ext cx="7881400" cy="119371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500" dirty="0" smtClean="0">
                <a:latin typeface="Arial Black" panose="020B0A04020102020204" pitchFamily="34" charset="0"/>
              </a:rPr>
              <a:t>MISE EN OEUVRE</a:t>
            </a:r>
            <a:endParaRPr lang="fr-FR" sz="2500" dirty="0">
              <a:latin typeface="Arial Black" panose="020B0A04020102020204" pitchFamily="34" charset="0"/>
            </a:endParaRPr>
          </a:p>
        </p:txBody>
      </p:sp>
      <p:grpSp>
        <p:nvGrpSpPr>
          <p:cNvPr id="4" name="Grouper 9"/>
          <p:cNvGrpSpPr/>
          <p:nvPr/>
        </p:nvGrpSpPr>
        <p:grpSpPr>
          <a:xfrm>
            <a:off x="920089" y="663517"/>
            <a:ext cx="525531" cy="171686"/>
            <a:chOff x="5391302" y="1426464"/>
            <a:chExt cx="604579" cy="197510"/>
          </a:xfrm>
          <a:solidFill>
            <a:srgbClr val="5AA1D8"/>
          </a:solidFill>
        </p:grpSpPr>
        <p:sp>
          <p:nvSpPr>
            <p:cNvPr id="5" name="Rectangle 4"/>
            <p:cNvSpPr/>
            <p:nvPr/>
          </p:nvSpPr>
          <p:spPr>
            <a:xfrm>
              <a:off x="5391302" y="1426464"/>
              <a:ext cx="95098" cy="1975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5438850" y="1525218"/>
              <a:ext cx="557031" cy="987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9" name="Espace réservé du numéro de diapositive 8"/>
          <p:cNvSpPr>
            <a:spLocks noGrp="1"/>
          </p:cNvSpPr>
          <p:nvPr>
            <p:ph type="sldNum" sz="quarter" idx="4"/>
          </p:nvPr>
        </p:nvSpPr>
        <p:spPr/>
        <p:txBody>
          <a:bodyPr/>
          <a:lstStyle/>
          <a:p>
            <a:fld id="{1CC5B465-768F-472B-948C-8202AA102334}" type="slidenum">
              <a:rPr lang="fr-FR" smtClean="0"/>
              <a:t>4</a:t>
            </a:fld>
            <a:endParaRPr lang="fr-FR" dirty="0"/>
          </a:p>
        </p:txBody>
      </p:sp>
      <p:sp>
        <p:nvSpPr>
          <p:cNvPr id="10" name="Espace réservé du texte 3"/>
          <p:cNvSpPr txBox="1">
            <a:spLocks/>
          </p:cNvSpPr>
          <p:nvPr/>
        </p:nvSpPr>
        <p:spPr>
          <a:xfrm>
            <a:off x="920089" y="1367778"/>
            <a:ext cx="7209076" cy="488480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lvl="1" algn="just">
              <a:spcBef>
                <a:spcPts val="1000"/>
              </a:spcBef>
              <a:buFont typeface="Wingdings" panose="05000000000000000000" pitchFamily="2" charset="2"/>
              <a:buChar char="§"/>
            </a:pPr>
            <a:r>
              <a:rPr lang="fr-FR" sz="1800" b="1" dirty="0" smtClean="0">
                <a:latin typeface="Arial" panose="020B0604020202020204" pitchFamily="34" charset="0"/>
                <a:cs typeface="Arial" panose="020B0604020202020204" pitchFamily="34" charset="0"/>
              </a:rPr>
              <a:t>Le groupe de pilotage </a:t>
            </a:r>
          </a:p>
          <a:p>
            <a:pPr lvl="1" algn="just">
              <a:buFont typeface="Wingdings" panose="05000000000000000000" pitchFamily="2" charset="2"/>
              <a:buChar char="§"/>
            </a:pPr>
            <a:r>
              <a:rPr lang="fr-FR" sz="1400" dirty="0" smtClean="0">
                <a:latin typeface="Arial" panose="020B0604020202020204" pitchFamily="34" charset="0"/>
                <a:cs typeface="Arial" panose="020B0604020202020204" pitchFamily="34" charset="0"/>
              </a:rPr>
              <a:t>Coordonné par Thierry </a:t>
            </a:r>
            <a:r>
              <a:rPr lang="fr-FR" sz="1400" dirty="0" err="1" smtClean="0">
                <a:latin typeface="Arial" panose="020B0604020202020204" pitchFamily="34" charset="0"/>
                <a:cs typeface="Arial" panose="020B0604020202020204" pitchFamily="34" charset="0"/>
              </a:rPr>
              <a:t>Dosch</a:t>
            </a:r>
            <a:r>
              <a:rPr lang="fr-FR" sz="1400" dirty="0" smtClean="0">
                <a:latin typeface="Arial" panose="020B0604020202020204" pitchFamily="34" charset="0"/>
                <a:cs typeface="Arial" panose="020B0604020202020204" pitchFamily="34" charset="0"/>
              </a:rPr>
              <a:t> (directeur de cabinet de Madame la rectrice) et Jean-Christophe Bidet (IA-DAASEN 69)</a:t>
            </a:r>
          </a:p>
          <a:p>
            <a:pPr lvl="1" algn="just">
              <a:buFont typeface="Wingdings" panose="05000000000000000000" pitchFamily="2" charset="2"/>
              <a:buChar char="§"/>
            </a:pPr>
            <a:r>
              <a:rPr lang="fr-FR" sz="1400" dirty="0" smtClean="0">
                <a:latin typeface="Arial" panose="020B0604020202020204" pitchFamily="34" charset="0"/>
                <a:cs typeface="Arial" panose="020B0604020202020204" pitchFamily="34" charset="0"/>
              </a:rPr>
              <a:t>Composé de Georges </a:t>
            </a:r>
            <a:r>
              <a:rPr lang="fr-FR" sz="1400" dirty="0" err="1">
                <a:latin typeface="Arial" panose="020B0604020202020204" pitchFamily="34" charset="0"/>
                <a:cs typeface="Arial" panose="020B0604020202020204" pitchFamily="34" charset="0"/>
              </a:rPr>
              <a:t>Fotinos</a:t>
            </a:r>
            <a:r>
              <a:rPr lang="fr-FR" sz="1400" dirty="0">
                <a:latin typeface="Arial" panose="020B0604020202020204" pitchFamily="34" charset="0"/>
                <a:cs typeface="Arial" panose="020B0604020202020204" pitchFamily="34" charset="0"/>
              </a:rPr>
              <a:t> (chargé de mission), </a:t>
            </a:r>
            <a:r>
              <a:rPr lang="fr-FR" sz="1400" dirty="0" smtClean="0">
                <a:latin typeface="Arial" panose="020B0604020202020204" pitchFamily="34" charset="0"/>
                <a:cs typeface="Arial" panose="020B0604020202020204" pitchFamily="34" charset="0"/>
              </a:rPr>
              <a:t>Christophe </a:t>
            </a:r>
            <a:r>
              <a:rPr lang="fr-FR" sz="1400" dirty="0" err="1">
                <a:latin typeface="Arial" panose="020B0604020202020204" pitchFamily="34" charset="0"/>
                <a:cs typeface="Arial" panose="020B0604020202020204" pitchFamily="34" charset="0"/>
              </a:rPr>
              <a:t>Marsollier</a:t>
            </a:r>
            <a:r>
              <a:rPr lang="fr-FR" sz="1400" dirty="0">
                <a:latin typeface="Arial" panose="020B0604020202020204" pitchFamily="34" charset="0"/>
                <a:cs typeface="Arial" panose="020B0604020202020204" pitchFamily="34" charset="0"/>
              </a:rPr>
              <a:t> (IGEN/COAC), Gilles Bal (chargé de mission), </a:t>
            </a:r>
            <a:r>
              <a:rPr lang="fr-FR" sz="1400" dirty="0" smtClean="0">
                <a:latin typeface="Arial" panose="020B0604020202020204" pitchFamily="34" charset="0"/>
                <a:cs typeface="Arial" panose="020B0604020202020204" pitchFamily="34" charset="0"/>
              </a:rPr>
              <a:t>Stéphanie </a:t>
            </a:r>
            <a:r>
              <a:rPr lang="fr-FR" sz="1400" dirty="0">
                <a:latin typeface="Arial" panose="020B0604020202020204" pitchFamily="34" charset="0"/>
                <a:cs typeface="Arial" panose="020B0604020202020204" pitchFamily="34" charset="0"/>
              </a:rPr>
              <a:t>de Saint Jean (DRH Rectorat) , </a:t>
            </a:r>
            <a:r>
              <a:rPr lang="fr-FR" sz="1400" dirty="0" smtClean="0">
                <a:latin typeface="Arial" panose="020B0604020202020204" pitchFamily="34" charset="0"/>
                <a:cs typeface="Arial" panose="020B0604020202020204" pitchFamily="34" charset="0"/>
              </a:rPr>
              <a:t>Didier </a:t>
            </a:r>
            <a:r>
              <a:rPr lang="fr-FR" sz="1400" dirty="0" err="1">
                <a:latin typeface="Arial" panose="020B0604020202020204" pitchFamily="34" charset="0"/>
                <a:cs typeface="Arial" panose="020B0604020202020204" pitchFamily="34" charset="0"/>
              </a:rPr>
              <a:t>Quef</a:t>
            </a:r>
            <a:r>
              <a:rPr lang="fr-FR" sz="1400" dirty="0">
                <a:latin typeface="Arial" panose="020B0604020202020204" pitchFamily="34" charset="0"/>
                <a:cs typeface="Arial" panose="020B0604020202020204" pitchFamily="34" charset="0"/>
              </a:rPr>
              <a:t> (Délégué Académique à la formation des personnels), </a:t>
            </a:r>
            <a:r>
              <a:rPr lang="fr-FR" sz="1400" dirty="0" smtClean="0">
                <a:latin typeface="Arial" panose="020B0604020202020204" pitchFamily="34" charset="0"/>
                <a:cs typeface="Arial" panose="020B0604020202020204" pitchFamily="34" charset="0"/>
              </a:rPr>
              <a:t>Michèle </a:t>
            </a:r>
            <a:r>
              <a:rPr lang="fr-FR" sz="1400" dirty="0">
                <a:latin typeface="Arial" panose="020B0604020202020204" pitchFamily="34" charset="0"/>
                <a:cs typeface="Arial" panose="020B0604020202020204" pitchFamily="34" charset="0"/>
              </a:rPr>
              <a:t>Prieur et </a:t>
            </a:r>
            <a:r>
              <a:rPr lang="fr-FR" sz="1400" dirty="0" smtClean="0">
                <a:latin typeface="Arial" panose="020B0604020202020204" pitchFamily="34" charset="0"/>
                <a:cs typeface="Arial" panose="020B0604020202020204" pitchFamily="34" charset="0"/>
              </a:rPr>
              <a:t>Estelle </a:t>
            </a:r>
            <a:r>
              <a:rPr lang="fr-FR" sz="1400" dirty="0" err="1" smtClean="0">
                <a:latin typeface="Arial" panose="020B0604020202020204" pitchFamily="34" charset="0"/>
                <a:cs typeface="Arial" panose="020B0604020202020204" pitchFamily="34" charset="0"/>
              </a:rPr>
              <a:t>Vergnole</a:t>
            </a:r>
            <a:r>
              <a:rPr lang="fr-FR" sz="1400" dirty="0" smtClean="0">
                <a:latin typeface="Arial" panose="020B0604020202020204" pitchFamily="34" charset="0"/>
                <a:cs typeface="Arial" panose="020B0604020202020204" pitchFamily="34" charset="0"/>
              </a:rPr>
              <a:t> </a:t>
            </a:r>
            <a:r>
              <a:rPr lang="fr-FR" sz="1400" dirty="0">
                <a:latin typeface="Arial" panose="020B0604020202020204" pitchFamily="34" charset="0"/>
                <a:cs typeface="Arial" panose="020B0604020202020204" pitchFamily="34" charset="0"/>
              </a:rPr>
              <a:t>(ingénieure DFIE),  </a:t>
            </a:r>
            <a:r>
              <a:rPr lang="fr-FR" sz="1400" dirty="0" smtClean="0">
                <a:latin typeface="Arial" panose="020B0604020202020204" pitchFamily="34" charset="0"/>
                <a:cs typeface="Arial" panose="020B0604020202020204" pitchFamily="34" charset="0"/>
              </a:rPr>
              <a:t>et des chefs </a:t>
            </a:r>
            <a:r>
              <a:rPr lang="fr-FR" sz="1400" dirty="0">
                <a:latin typeface="Arial" panose="020B0604020202020204" pitchFamily="34" charset="0"/>
                <a:cs typeface="Arial" panose="020B0604020202020204" pitchFamily="34" charset="0"/>
              </a:rPr>
              <a:t>d’établissements expérimentateurs</a:t>
            </a:r>
            <a:r>
              <a:rPr lang="fr-FR" sz="1400" dirty="0" smtClean="0">
                <a:latin typeface="Arial" panose="020B0604020202020204" pitchFamily="34" charset="0"/>
                <a:cs typeface="Arial" panose="020B0604020202020204" pitchFamily="34" charset="0"/>
              </a:rPr>
              <a:t>.</a:t>
            </a:r>
          </a:p>
          <a:p>
            <a:pPr lvl="1" algn="just">
              <a:buFont typeface="Wingdings" panose="05000000000000000000" pitchFamily="2" charset="2"/>
              <a:buChar char="§"/>
            </a:pPr>
            <a:endParaRPr lang="fr-FR" sz="1400" dirty="0" smtClean="0">
              <a:latin typeface="Arial" panose="020B0604020202020204" pitchFamily="34" charset="0"/>
              <a:cs typeface="Arial" panose="020B0604020202020204" pitchFamily="34" charset="0"/>
            </a:endParaRPr>
          </a:p>
          <a:p>
            <a:pPr marL="228600" lvl="1" algn="just">
              <a:spcBef>
                <a:spcPts val="1000"/>
              </a:spcBef>
              <a:buFont typeface="Wingdings" panose="05000000000000000000" pitchFamily="2" charset="2"/>
              <a:buChar char="§"/>
            </a:pPr>
            <a:r>
              <a:rPr lang="fr-FR" sz="1800" b="1" dirty="0" smtClean="0">
                <a:latin typeface="Arial" panose="020B0604020202020204" pitchFamily="34" charset="0"/>
                <a:cs typeface="Arial" panose="020B0604020202020204" pitchFamily="34" charset="0"/>
              </a:rPr>
              <a:t>Des établissements mobilisés par les trois IA-DASEN</a:t>
            </a:r>
            <a:endParaRPr lang="fr-FR" sz="1800" b="1" dirty="0">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fr-FR" sz="1400" dirty="0">
                <a:latin typeface="Arial" panose="020B0604020202020204" pitchFamily="34" charset="0"/>
                <a:cs typeface="Arial" panose="020B0604020202020204" pitchFamily="34" charset="0"/>
              </a:rPr>
              <a:t>Le panel d’expérimentations se compose de huit établissements mobilisés au niveau académique à la suite de la diffusion de la fiche projet et du cahier des </a:t>
            </a:r>
            <a:r>
              <a:rPr lang="fr-FR" sz="1400" dirty="0" smtClean="0">
                <a:latin typeface="Arial" panose="020B0604020202020204" pitchFamily="34" charset="0"/>
                <a:cs typeface="Arial" panose="020B0604020202020204" pitchFamily="34" charset="0"/>
              </a:rPr>
              <a:t>charges,</a:t>
            </a:r>
          </a:p>
          <a:p>
            <a:pPr lvl="1" algn="just">
              <a:buFont typeface="Wingdings" panose="05000000000000000000" pitchFamily="2" charset="2"/>
              <a:buChar char="§"/>
            </a:pPr>
            <a:endParaRPr lang="fr-FR" sz="1400" dirty="0">
              <a:latin typeface="Arial" panose="020B0604020202020204" pitchFamily="34" charset="0"/>
              <a:cs typeface="Arial" panose="020B0604020202020204" pitchFamily="34" charset="0"/>
            </a:endParaRPr>
          </a:p>
          <a:p>
            <a:pPr marL="228600" lvl="1" algn="just">
              <a:spcBef>
                <a:spcPts val="1000"/>
              </a:spcBef>
              <a:buFont typeface="Wingdings" panose="05000000000000000000" pitchFamily="2" charset="2"/>
              <a:buChar char="§"/>
            </a:pPr>
            <a:r>
              <a:rPr lang="fr-FR" sz="1800" b="1" dirty="0">
                <a:latin typeface="Arial" panose="020B0604020202020204" pitchFamily="34" charset="0"/>
                <a:cs typeface="Arial" panose="020B0604020202020204" pitchFamily="34" charset="0"/>
              </a:rPr>
              <a:t>Les </a:t>
            </a:r>
            <a:r>
              <a:rPr lang="fr-FR" sz="1800" b="1" dirty="0" smtClean="0">
                <a:latin typeface="Arial" panose="020B0604020202020204" pitchFamily="34" charset="0"/>
                <a:cs typeface="Arial" panose="020B0604020202020204" pitchFamily="34" charset="0"/>
              </a:rPr>
              <a:t>enquêtes</a:t>
            </a:r>
            <a:endParaRPr lang="fr-FR" sz="1800" b="1" dirty="0">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fr-FR" sz="1400" dirty="0">
                <a:latin typeface="Arial" panose="020B0604020202020204" pitchFamily="34" charset="0"/>
                <a:cs typeface="Arial" panose="020B0604020202020204" pitchFamily="34" charset="0"/>
              </a:rPr>
              <a:t>Un questionnaire doté d’indicateurs QVT fourni à chaque établissement par M. Georges </a:t>
            </a:r>
            <a:r>
              <a:rPr lang="fr-FR" sz="1400" dirty="0" err="1">
                <a:latin typeface="Arial" panose="020B0604020202020204" pitchFamily="34" charset="0"/>
                <a:cs typeface="Arial" panose="020B0604020202020204" pitchFamily="34" charset="0"/>
              </a:rPr>
              <a:t>Fotinos</a:t>
            </a:r>
            <a:endParaRPr lang="fr-FR" sz="1400" dirty="0">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fr-FR" sz="1400" dirty="0">
                <a:latin typeface="Arial" panose="020B0604020202020204" pitchFamily="34" charset="0"/>
                <a:cs typeface="Arial" panose="020B0604020202020204" pitchFamily="34" charset="0"/>
              </a:rPr>
              <a:t>Un questionnaire QVE fourni par M. Christophe </a:t>
            </a:r>
            <a:r>
              <a:rPr lang="fr-FR" sz="1400" dirty="0" err="1">
                <a:latin typeface="Arial" panose="020B0604020202020204" pitchFamily="34" charset="0"/>
                <a:cs typeface="Arial" panose="020B0604020202020204" pitchFamily="34" charset="0"/>
              </a:rPr>
              <a:t>Marsollier</a:t>
            </a:r>
            <a:r>
              <a:rPr lang="fr-FR" sz="1400" dirty="0">
                <a:latin typeface="Arial" panose="020B0604020202020204" pitchFamily="34" charset="0"/>
                <a:cs typeface="Arial" panose="020B0604020202020204" pitchFamily="34" charset="0"/>
              </a:rPr>
              <a:t>, IGEN </a:t>
            </a:r>
            <a:r>
              <a:rPr lang="fr-FR" sz="1400" dirty="0" smtClean="0">
                <a:latin typeface="Arial" panose="020B0604020202020204" pitchFamily="34" charset="0"/>
                <a:cs typeface="Arial" panose="020B0604020202020204" pitchFamily="34" charset="0"/>
              </a:rPr>
              <a:t>COAC</a:t>
            </a:r>
          </a:p>
          <a:p>
            <a:pPr lvl="1" algn="just">
              <a:buFont typeface="Wingdings" panose="05000000000000000000" pitchFamily="2" charset="2"/>
              <a:buChar char="§"/>
            </a:pPr>
            <a:r>
              <a:rPr lang="fr-FR" sz="1400" dirty="0">
                <a:latin typeface="Arial" panose="020B0604020202020204" pitchFamily="34" charset="0"/>
                <a:cs typeface="Arial" panose="020B0604020202020204" pitchFamily="34" charset="0"/>
              </a:rPr>
              <a:t>L'objectif est de mesurer ces deux qualités juste au départ de l'opération pour ensuite voir son évolution à t1, t2... et la mettre en lien avec l'évolution des comportements et de la réussite des élèves.</a:t>
            </a:r>
          </a:p>
          <a:p>
            <a:pPr lvl="1" algn="just">
              <a:buFont typeface="Wingdings" panose="05000000000000000000" pitchFamily="2" charset="2"/>
              <a:buChar char="§"/>
            </a:pPr>
            <a:endParaRPr lang="fr-FR" sz="1400" dirty="0">
              <a:latin typeface="Arial" panose="020B0604020202020204" pitchFamily="34" charset="0"/>
              <a:cs typeface="Arial" panose="020B0604020202020204" pitchFamily="34" charset="0"/>
            </a:endParaRPr>
          </a:p>
          <a:p>
            <a:pPr lvl="1" algn="just">
              <a:buFont typeface="Wingdings" panose="05000000000000000000" pitchFamily="2" charset="2"/>
              <a:buChar char="§"/>
            </a:pPr>
            <a:endParaRPr lang="fr-FR" sz="1400" dirty="0">
              <a:latin typeface="Arial" panose="020B0604020202020204" pitchFamily="34" charset="0"/>
              <a:cs typeface="Arial" panose="020B0604020202020204" pitchFamily="34" charset="0"/>
            </a:endParaRPr>
          </a:p>
          <a:p>
            <a:endParaRPr lang="fr-FR" sz="1400" dirty="0" smtClean="0">
              <a:latin typeface="Arial" panose="020B0604020202020204" pitchFamily="34" charset="0"/>
              <a:cs typeface="Arial" panose="020B0604020202020204" pitchFamily="34" charset="0"/>
            </a:endParaRPr>
          </a:p>
          <a:p>
            <a:pPr lvl="1" algn="just">
              <a:buFont typeface="Wingdings" panose="05000000000000000000" pitchFamily="2" charset="2"/>
              <a:buChar char="§"/>
            </a:pPr>
            <a:endParaRPr lang="fr-FR" sz="1400" b="1" dirty="0" smtClean="0">
              <a:latin typeface="Arial" panose="020B0604020202020204" pitchFamily="34" charset="0"/>
              <a:cs typeface="Arial" panose="020B0604020202020204" pitchFamily="34" charset="0"/>
            </a:endParaRPr>
          </a:p>
          <a:p>
            <a:pPr lvl="1" algn="just">
              <a:buFont typeface="Wingdings" panose="05000000000000000000" pitchFamily="2" charset="2"/>
              <a:buChar char="§"/>
            </a:pPr>
            <a:endParaRPr lang="fr-FR" sz="1400" b="1" dirty="0"/>
          </a:p>
        </p:txBody>
      </p:sp>
    </p:spTree>
    <p:extLst>
      <p:ext uri="{BB962C8B-B14F-4D97-AF65-F5344CB8AC3E}">
        <p14:creationId xmlns:p14="http://schemas.microsoft.com/office/powerpoint/2010/main" val="1232668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805400" y="945635"/>
            <a:ext cx="7881400" cy="119371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500" b="0" i="0" u="none" strike="noStrike" kern="1200" cap="none" spc="0" normalizeH="0" baseline="0" noProof="0" dirty="0" smtClean="0">
                <a:ln>
                  <a:noFill/>
                </a:ln>
                <a:solidFill>
                  <a:prstClr val="black"/>
                </a:solidFill>
                <a:effectLst/>
                <a:uLnTx/>
                <a:uFillTx/>
                <a:latin typeface="Arial Black" panose="020B0A04020102020204" pitchFamily="34" charset="0"/>
                <a:ea typeface="+mj-ea"/>
                <a:cs typeface="+mj-cs"/>
              </a:rPr>
              <a:t>MISE EN ŒUVRE (suite)</a:t>
            </a:r>
            <a:endParaRPr kumimoji="0" lang="fr-FR" sz="25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endParaRPr>
          </a:p>
        </p:txBody>
      </p:sp>
      <p:grpSp>
        <p:nvGrpSpPr>
          <p:cNvPr id="4" name="Grouper 9"/>
          <p:cNvGrpSpPr/>
          <p:nvPr/>
        </p:nvGrpSpPr>
        <p:grpSpPr>
          <a:xfrm>
            <a:off x="920089" y="663517"/>
            <a:ext cx="525531" cy="171686"/>
            <a:chOff x="5391302" y="1426464"/>
            <a:chExt cx="604579" cy="197510"/>
          </a:xfrm>
          <a:solidFill>
            <a:srgbClr val="5AA1D8"/>
          </a:solidFill>
        </p:grpSpPr>
        <p:sp>
          <p:nvSpPr>
            <p:cNvPr id="5" name="Rectangle 4"/>
            <p:cNvSpPr/>
            <p:nvPr/>
          </p:nvSpPr>
          <p:spPr>
            <a:xfrm>
              <a:off x="5391302" y="1426464"/>
              <a:ext cx="95098" cy="1975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p:cNvSpPr/>
            <p:nvPr/>
          </p:nvSpPr>
          <p:spPr>
            <a:xfrm>
              <a:off x="5438850" y="1525218"/>
              <a:ext cx="557031" cy="987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9" name="Espace réservé du numéro de diapositive 8"/>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CC5B465-768F-472B-948C-8202AA102334}" type="slidenum">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fr-F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Espace réservé du texte 3"/>
          <p:cNvSpPr txBox="1">
            <a:spLocks/>
          </p:cNvSpPr>
          <p:nvPr/>
        </p:nvSpPr>
        <p:spPr>
          <a:xfrm>
            <a:off x="920089" y="1609316"/>
            <a:ext cx="7209076" cy="488480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1"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
              <a:tabLst/>
              <a:defRPr/>
            </a:pPr>
            <a:r>
              <a:rPr kumimoji="0" lang="fr-FR" sz="18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Les modalités de mise en œuvre des enquêtes</a:t>
            </a:r>
            <a:endParaRPr kumimoji="0" lang="fr-FR"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685800" marR="0" lvl="1" indent="-228600" algn="just" defTabSz="914400" rtl="0" eaLnBrk="1" fontAlgn="auto" latinLnBrk="0" hangingPunct="1">
              <a:lnSpc>
                <a:spcPct val="90000"/>
              </a:lnSpc>
              <a:spcBef>
                <a:spcPts val="500"/>
              </a:spcBef>
              <a:spcAft>
                <a:spcPts val="0"/>
              </a:spcAft>
              <a:buClrTx/>
              <a:buSzTx/>
              <a:buFont typeface="Wingdings" panose="05000000000000000000" pitchFamily="2" charset="2"/>
              <a:buChar char="§"/>
              <a:tabLst/>
              <a:defRPr/>
            </a:pPr>
            <a:r>
              <a:rPr kumimoji="0" lang="fr-FR"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La DPS (Direction Prospective et Statistiques) a grandement facilité la passation et l’exploitation de ces </a:t>
            </a:r>
            <a:r>
              <a:rPr kumimoji="0" lang="fr-FR"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questionnaires, la </a:t>
            </a:r>
            <a:r>
              <a:rPr kumimoji="0" lang="fr-FR"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procédure a été définie pour obtenir le plus grand nombre possible de répondants tout en conservant un anonymat </a:t>
            </a:r>
            <a:r>
              <a:rPr kumimoji="0" lang="fr-FR"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strict</a:t>
            </a:r>
          </a:p>
          <a:p>
            <a:pPr marL="685800" marR="0" lvl="1" indent="-228600" algn="just" defTabSz="914400" rtl="0" eaLnBrk="1" fontAlgn="auto" latinLnBrk="0" hangingPunct="1">
              <a:lnSpc>
                <a:spcPct val="90000"/>
              </a:lnSpc>
              <a:spcBef>
                <a:spcPts val="500"/>
              </a:spcBef>
              <a:spcAft>
                <a:spcPts val="0"/>
              </a:spcAft>
              <a:buClrTx/>
              <a:buSzTx/>
              <a:buFont typeface="Wingdings" panose="05000000000000000000" pitchFamily="2" charset="2"/>
              <a:buChar char="§"/>
              <a:tabLst/>
              <a:defRPr/>
            </a:pPr>
            <a:r>
              <a:rPr kumimoji="0" lang="fr-FR"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Pour le questionnaire QVT : les personnels éducation nationale sont enquêtés à leur adresse institutionnelles (transmission d’un lien), Les personnels des collectivités territoriales répondront sur une URL (adresse du site de l'enquête</a:t>
            </a:r>
            <a:r>
              <a:rPr kumimoji="0" lang="fr-FR"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t>
            </a:r>
          </a:p>
          <a:p>
            <a:pPr marL="685800" marR="0" lvl="1" indent="-228600" algn="just" defTabSz="914400" rtl="0" eaLnBrk="1" fontAlgn="auto" latinLnBrk="0" hangingPunct="1">
              <a:lnSpc>
                <a:spcPct val="90000"/>
              </a:lnSpc>
              <a:spcBef>
                <a:spcPts val="500"/>
              </a:spcBef>
              <a:spcAft>
                <a:spcPts val="0"/>
              </a:spcAft>
              <a:buClrTx/>
              <a:buSzTx/>
              <a:buFont typeface="Wingdings" panose="05000000000000000000" pitchFamily="2" charset="2"/>
              <a:buChar char="§"/>
              <a:tabLst/>
              <a:defRPr/>
            </a:pPr>
            <a:r>
              <a:rPr kumimoji="0" lang="fr-FR"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Pour </a:t>
            </a:r>
            <a:r>
              <a:rPr kumimoji="0" lang="fr-FR"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 questionnaire </a:t>
            </a:r>
            <a:r>
              <a:rPr kumimoji="0" lang="fr-FR"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QVE, les </a:t>
            </a:r>
            <a:r>
              <a:rPr kumimoji="0" lang="fr-FR"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élèves répondent sur une URL. </a:t>
            </a:r>
            <a:endParaRPr kumimoji="0" lang="fr-FR"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685800" marR="0" lvl="1" indent="-228600" algn="just" defTabSz="914400" rtl="0" eaLnBrk="1" fontAlgn="auto" latinLnBrk="0" hangingPunct="1">
              <a:lnSpc>
                <a:spcPct val="90000"/>
              </a:lnSpc>
              <a:spcBef>
                <a:spcPts val="500"/>
              </a:spcBef>
              <a:spcAft>
                <a:spcPts val="0"/>
              </a:spcAft>
              <a:buClrTx/>
              <a:buSzTx/>
              <a:buFont typeface="Wingdings" panose="05000000000000000000" pitchFamily="2" charset="2"/>
              <a:buChar char="§"/>
              <a:tabLst/>
              <a:defRPr/>
            </a:pPr>
            <a:r>
              <a:rPr kumimoji="0" lang="fr-FR"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Une fois l'enquête sur la qualité de vie au travail des personnels terminée. Un tableau de bord qui synthétise les résultats par thème est adressé et le comité de suivi des établissements, avec les formateurs académiques et les conseillers en développement, sont en charge de l'analyse des résultats. </a:t>
            </a:r>
          </a:p>
          <a:p>
            <a:pPr marL="228600" marR="0" lvl="1"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
              <a:tabLst/>
              <a:defRPr/>
            </a:pPr>
            <a:r>
              <a:rPr kumimoji="0" lang="fr-FR" sz="18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Contexte de l’expérimentation, l’accompagnement</a:t>
            </a:r>
            <a:endParaRPr kumimoji="0" lang="fr-FR"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685800" marR="0" lvl="1" indent="-228600" algn="just" defTabSz="914400" rtl="0" eaLnBrk="1" fontAlgn="auto" latinLnBrk="0" hangingPunct="1">
              <a:lnSpc>
                <a:spcPct val="90000"/>
              </a:lnSpc>
              <a:spcBef>
                <a:spcPts val="500"/>
              </a:spcBef>
              <a:spcAft>
                <a:spcPts val="0"/>
              </a:spcAft>
              <a:buClrTx/>
              <a:buSzTx/>
              <a:buFont typeface="Wingdings" panose="05000000000000000000" pitchFamily="2" charset="2"/>
              <a:buChar char="§"/>
              <a:tabLst/>
              <a:defRPr/>
            </a:pPr>
            <a:r>
              <a:rPr kumimoji="0" lang="fr-FR"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 pôle DFIE (Délégation académique à la formation, innovation, expérimentation) est en charge de </a:t>
            </a:r>
            <a:r>
              <a:rPr kumimoji="0" lang="fr-FR"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l’accompagnement </a:t>
            </a:r>
            <a:r>
              <a:rPr kumimoji="0" lang="fr-FR"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et de la mise en place d’un adossement à une recherche ayant pour objet la validation de l’hypothèse de </a:t>
            </a:r>
            <a:r>
              <a:rPr kumimoji="0" lang="fr-FR"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départ. </a:t>
            </a:r>
          </a:p>
          <a:p>
            <a:pPr marL="685800" marR="0" lvl="1" indent="-228600" algn="just" defTabSz="914400" rtl="0" eaLnBrk="1" fontAlgn="auto" latinLnBrk="0" hangingPunct="1">
              <a:lnSpc>
                <a:spcPct val="90000"/>
              </a:lnSpc>
              <a:spcBef>
                <a:spcPts val="500"/>
              </a:spcBef>
              <a:spcAft>
                <a:spcPts val="0"/>
              </a:spcAft>
              <a:buClrTx/>
              <a:buSzTx/>
              <a:buFont typeface="Wingdings" panose="05000000000000000000" pitchFamily="2" charset="2"/>
              <a:buChar char="§"/>
              <a:tabLst/>
              <a:defRPr/>
            </a:pPr>
            <a:r>
              <a:rPr kumimoji="0" lang="fr-FR"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Le </a:t>
            </a:r>
            <a:r>
              <a:rPr kumimoji="0" lang="fr-FR"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pôle DFIE </a:t>
            </a:r>
            <a:r>
              <a:rPr kumimoji="0" lang="fr-FR"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 </a:t>
            </a:r>
            <a:r>
              <a:rPr kumimoji="0" lang="fr-FR"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pour mission de construire avec chaque établissement un plan d’accompagnement qui repose sur un diagnostic et qui articule 3 volets : une aide à la conduite de projet, des actions de formation un adossement à la recherche.</a:t>
            </a:r>
          </a:p>
          <a:p>
            <a:pPr marL="685800" marR="0" lvl="1" indent="-228600" algn="just" defTabSz="914400" rtl="0" eaLnBrk="1" fontAlgn="auto" latinLnBrk="0" hangingPunct="1">
              <a:lnSpc>
                <a:spcPct val="90000"/>
              </a:lnSpc>
              <a:spcBef>
                <a:spcPts val="500"/>
              </a:spcBef>
              <a:spcAft>
                <a:spcPts val="0"/>
              </a:spcAft>
              <a:buClrTx/>
              <a:buSzTx/>
              <a:buFont typeface="Wingdings" panose="05000000000000000000" pitchFamily="2" charset="2"/>
              <a:buChar char="§"/>
              <a:tabLst/>
              <a:defRPr/>
            </a:pPr>
            <a:endPar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Wingdings" panose="05000000000000000000" pitchFamily="2" charset="2"/>
              <a:buChar char="§"/>
              <a:tabLst/>
              <a:defRPr/>
            </a:pPr>
            <a:endParaRPr kumimoji="0" lang="fr-FR"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685800" marR="0" lvl="1" indent="-228600" algn="just" defTabSz="914400" rtl="0" eaLnBrk="1" fontAlgn="auto" latinLnBrk="0" hangingPunct="1">
              <a:lnSpc>
                <a:spcPct val="90000"/>
              </a:lnSpc>
              <a:spcBef>
                <a:spcPts val="500"/>
              </a:spcBef>
              <a:spcAft>
                <a:spcPts val="0"/>
              </a:spcAft>
              <a:buClrTx/>
              <a:buSzTx/>
              <a:buFont typeface="Wingdings" panose="05000000000000000000" pitchFamily="2" charset="2"/>
              <a:buChar char="§"/>
              <a:tabLst/>
              <a:defRPr/>
            </a:pPr>
            <a:endParaRPr kumimoji="0" lang="fr-FR" sz="14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685800" marR="0" lvl="1" indent="-228600" algn="just" defTabSz="914400" rtl="0" eaLnBrk="1" fontAlgn="auto" latinLnBrk="0" hangingPunct="1">
              <a:lnSpc>
                <a:spcPct val="90000"/>
              </a:lnSpc>
              <a:spcBef>
                <a:spcPts val="500"/>
              </a:spcBef>
              <a:spcAft>
                <a:spcPts val="0"/>
              </a:spcAft>
              <a:buClrTx/>
              <a:buSzTx/>
              <a:buFont typeface="Wingdings" panose="05000000000000000000" pitchFamily="2" charset="2"/>
              <a:buChar char="§"/>
              <a:tabLst/>
              <a:defRPr/>
            </a:pPr>
            <a:endPar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167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805400" y="945635"/>
            <a:ext cx="7881400" cy="119371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500" dirty="0" smtClean="0">
                <a:latin typeface="Arial Black" panose="020B0A04020102020204" pitchFamily="34" charset="0"/>
              </a:rPr>
              <a:t>CALENDRIER</a:t>
            </a:r>
            <a:endParaRPr lang="fr-FR" sz="2500" dirty="0">
              <a:latin typeface="Arial Black" panose="020B0A04020102020204" pitchFamily="34" charset="0"/>
            </a:endParaRPr>
          </a:p>
        </p:txBody>
      </p:sp>
      <p:grpSp>
        <p:nvGrpSpPr>
          <p:cNvPr id="4" name="Grouper 9"/>
          <p:cNvGrpSpPr/>
          <p:nvPr/>
        </p:nvGrpSpPr>
        <p:grpSpPr>
          <a:xfrm>
            <a:off x="920089" y="663517"/>
            <a:ext cx="525531" cy="171686"/>
            <a:chOff x="5391302" y="1426464"/>
            <a:chExt cx="604579" cy="197510"/>
          </a:xfrm>
          <a:solidFill>
            <a:srgbClr val="5AA1D8"/>
          </a:solidFill>
        </p:grpSpPr>
        <p:sp>
          <p:nvSpPr>
            <p:cNvPr id="5" name="Rectangle 4"/>
            <p:cNvSpPr/>
            <p:nvPr/>
          </p:nvSpPr>
          <p:spPr>
            <a:xfrm>
              <a:off x="5391302" y="1426464"/>
              <a:ext cx="95098" cy="1975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5438850" y="1525218"/>
              <a:ext cx="557031" cy="987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9" name="Espace réservé du numéro de diapositive 8"/>
          <p:cNvSpPr>
            <a:spLocks noGrp="1"/>
          </p:cNvSpPr>
          <p:nvPr>
            <p:ph type="sldNum" sz="quarter" idx="4"/>
          </p:nvPr>
        </p:nvSpPr>
        <p:spPr/>
        <p:txBody>
          <a:bodyPr/>
          <a:lstStyle/>
          <a:p>
            <a:fld id="{1CC5B465-768F-472B-948C-8202AA102334}" type="slidenum">
              <a:rPr lang="fr-FR" smtClean="0"/>
              <a:t>6</a:t>
            </a:fld>
            <a:endParaRPr lang="fr-FR" dirty="0"/>
          </a:p>
        </p:txBody>
      </p:sp>
      <p:sp>
        <p:nvSpPr>
          <p:cNvPr id="10" name="Espace réservé du texte 3"/>
          <p:cNvSpPr txBox="1">
            <a:spLocks/>
          </p:cNvSpPr>
          <p:nvPr/>
        </p:nvSpPr>
        <p:spPr>
          <a:xfrm>
            <a:off x="920089" y="1625165"/>
            <a:ext cx="7209076" cy="488480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gn="just">
              <a:buFont typeface="Wingdings" panose="05000000000000000000" pitchFamily="2" charset="2"/>
              <a:buChar char="§"/>
            </a:pPr>
            <a:r>
              <a:rPr lang="fr-FR" sz="1400" dirty="0" smtClean="0">
                <a:latin typeface="Arial" panose="020B0604020202020204" pitchFamily="34" charset="0"/>
                <a:cs typeface="Arial" panose="020B0604020202020204" pitchFamily="34" charset="0"/>
              </a:rPr>
              <a:t>Présentation </a:t>
            </a:r>
            <a:r>
              <a:rPr lang="fr-FR" sz="1400" dirty="0">
                <a:latin typeface="Arial" panose="020B0604020202020204" pitchFamily="34" charset="0"/>
                <a:cs typeface="Arial" panose="020B0604020202020204" pitchFamily="34" charset="0"/>
              </a:rPr>
              <a:t>de l’appel à projet lors de la GAPD de fin juin 2018</a:t>
            </a:r>
          </a:p>
          <a:p>
            <a:pPr lvl="1" algn="just">
              <a:buFont typeface="Wingdings" panose="05000000000000000000" pitchFamily="2" charset="2"/>
              <a:buChar char="§"/>
            </a:pPr>
            <a:r>
              <a:rPr lang="fr-FR" sz="1400" dirty="0">
                <a:latin typeface="Arial" panose="020B0604020202020204" pitchFamily="34" charset="0"/>
                <a:cs typeface="Arial" panose="020B0604020202020204" pitchFamily="34" charset="0"/>
              </a:rPr>
              <a:t>Diffusion ensuite à un public ciblé : chefs d’établissements, IEN, IA-IPR et enseignants.</a:t>
            </a:r>
          </a:p>
          <a:p>
            <a:pPr lvl="1" algn="just">
              <a:buFont typeface="Wingdings" panose="05000000000000000000" pitchFamily="2" charset="2"/>
              <a:buChar char="§"/>
            </a:pPr>
            <a:r>
              <a:rPr lang="fr-FR" sz="1400" dirty="0">
                <a:latin typeface="Arial" panose="020B0604020202020204" pitchFamily="34" charset="0"/>
                <a:cs typeface="Arial" panose="020B0604020202020204" pitchFamily="34" charset="0"/>
              </a:rPr>
              <a:t>Sollicitations des chefs d’établissements pour s’engager dans la démarche d’expérimentation (début septembre 2018).</a:t>
            </a:r>
          </a:p>
          <a:p>
            <a:pPr lvl="1" algn="just">
              <a:buFont typeface="Wingdings" panose="05000000000000000000" pitchFamily="2" charset="2"/>
              <a:buChar char="§"/>
            </a:pPr>
            <a:r>
              <a:rPr lang="fr-FR" sz="1400" b="1" dirty="0">
                <a:latin typeface="Arial" panose="020B0604020202020204" pitchFamily="34" charset="0"/>
                <a:cs typeface="Arial" panose="020B0604020202020204" pitchFamily="34" charset="0"/>
              </a:rPr>
              <a:t>1ère réunion </a:t>
            </a:r>
            <a:r>
              <a:rPr lang="fr-FR" sz="1400" dirty="0">
                <a:latin typeface="Arial" panose="020B0604020202020204" pitchFamily="34" charset="0"/>
                <a:cs typeface="Arial" panose="020B0604020202020204" pitchFamily="34" charset="0"/>
              </a:rPr>
              <a:t>de lancement, le 11 octobre 2018 avec les personnels de direction engagés dans le projet.</a:t>
            </a:r>
          </a:p>
          <a:p>
            <a:pPr lvl="1" algn="just">
              <a:buFont typeface="Wingdings" panose="05000000000000000000" pitchFamily="2" charset="2"/>
              <a:buChar char="§"/>
            </a:pPr>
            <a:r>
              <a:rPr lang="fr-FR" sz="1400" b="1" dirty="0">
                <a:latin typeface="Arial" panose="020B0604020202020204" pitchFamily="34" charset="0"/>
                <a:cs typeface="Arial" panose="020B0604020202020204" pitchFamily="34" charset="0"/>
              </a:rPr>
              <a:t>2ème réunion </a:t>
            </a:r>
            <a:r>
              <a:rPr lang="fr-FR" sz="1400" dirty="0">
                <a:latin typeface="Arial" panose="020B0604020202020204" pitchFamily="34" charset="0"/>
                <a:cs typeface="Arial" panose="020B0604020202020204" pitchFamily="34" charset="0"/>
              </a:rPr>
              <a:t>le 27 novembre 2018 présentation des deux questionnaires (QVT et QVE). </a:t>
            </a:r>
            <a:endParaRPr lang="fr-FR" sz="1400" dirty="0" smtClean="0">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fr-FR" sz="1400" dirty="0" smtClean="0">
                <a:latin typeface="Arial" panose="020B0604020202020204" pitchFamily="34" charset="0"/>
                <a:cs typeface="Arial" panose="020B0604020202020204" pitchFamily="34" charset="0"/>
              </a:rPr>
              <a:t>21 </a:t>
            </a:r>
            <a:r>
              <a:rPr lang="fr-FR" sz="1400" dirty="0">
                <a:latin typeface="Arial" panose="020B0604020202020204" pitchFamily="34" charset="0"/>
                <a:cs typeface="Arial" panose="020B0604020202020204" pitchFamily="34" charset="0"/>
              </a:rPr>
              <a:t>décembre </a:t>
            </a:r>
            <a:r>
              <a:rPr lang="fr-FR" sz="1400" b="1" dirty="0">
                <a:latin typeface="Arial" panose="020B0604020202020204" pitchFamily="34" charset="0"/>
                <a:cs typeface="Arial" panose="020B0604020202020204" pitchFamily="34" charset="0"/>
              </a:rPr>
              <a:t>envoi des les liens vers les deux enquêtes</a:t>
            </a:r>
            <a:r>
              <a:rPr lang="fr-FR" sz="1400" dirty="0">
                <a:latin typeface="Arial" panose="020B0604020202020204" pitchFamily="34" charset="0"/>
                <a:cs typeface="Arial" panose="020B0604020202020204" pitchFamily="34" charset="0"/>
              </a:rPr>
              <a:t> aux chefs d’établissements, pour recueillir leurs éventuelles remarques et leur préciser </a:t>
            </a:r>
            <a:r>
              <a:rPr lang="fr-FR" sz="1400" dirty="0" smtClean="0">
                <a:latin typeface="Arial" panose="020B0604020202020204" pitchFamily="34" charset="0"/>
                <a:cs typeface="Arial" panose="020B0604020202020204" pitchFamily="34" charset="0"/>
              </a:rPr>
              <a:t>qu’un </a:t>
            </a:r>
            <a:r>
              <a:rPr lang="fr-FR" sz="1400" dirty="0" err="1" smtClean="0">
                <a:latin typeface="Arial" panose="020B0604020202020204" pitchFamily="34" charset="0"/>
                <a:cs typeface="Arial" panose="020B0604020202020204" pitchFamily="34" charset="0"/>
              </a:rPr>
              <a:t>cobayage</a:t>
            </a:r>
            <a:r>
              <a:rPr lang="fr-FR" sz="1400" dirty="0" smtClean="0">
                <a:latin typeface="Arial" panose="020B0604020202020204" pitchFamily="34" charset="0"/>
                <a:cs typeface="Arial" panose="020B0604020202020204" pitchFamily="34" charset="0"/>
              </a:rPr>
              <a:t> est prévu le 11 janvier 2019 pour le questionnaire QVE</a:t>
            </a:r>
          </a:p>
          <a:p>
            <a:pPr lvl="1" algn="just">
              <a:buFont typeface="Wingdings" panose="05000000000000000000" pitchFamily="2" charset="2"/>
              <a:buChar char="§"/>
            </a:pPr>
            <a:r>
              <a:rPr lang="fr-FR" sz="1400" b="1" dirty="0" smtClean="0">
                <a:latin typeface="Arial" panose="020B0604020202020204" pitchFamily="34" charset="0"/>
                <a:cs typeface="Arial" panose="020B0604020202020204" pitchFamily="34" charset="0"/>
              </a:rPr>
              <a:t>3ème réunion </a:t>
            </a:r>
            <a:r>
              <a:rPr lang="fr-FR" sz="1400" dirty="0" smtClean="0">
                <a:latin typeface="Arial" panose="020B0604020202020204" pitchFamily="34" charset="0"/>
                <a:cs typeface="Arial" panose="020B0604020202020204" pitchFamily="34" charset="0"/>
              </a:rPr>
              <a:t>le 8 février 2019, éléments </a:t>
            </a:r>
            <a:r>
              <a:rPr lang="fr-FR" sz="1400" dirty="0">
                <a:latin typeface="Arial" panose="020B0604020202020204" pitchFamily="34" charset="0"/>
                <a:cs typeface="Arial" panose="020B0604020202020204" pitchFamily="34" charset="0"/>
              </a:rPr>
              <a:t>de langage, rappel des points techniques relatif à la passation, retour sur le </a:t>
            </a:r>
            <a:r>
              <a:rPr lang="fr-FR" sz="1400" dirty="0" err="1">
                <a:latin typeface="Arial" panose="020B0604020202020204" pitchFamily="34" charset="0"/>
                <a:cs typeface="Arial" panose="020B0604020202020204" pitchFamily="34" charset="0"/>
              </a:rPr>
              <a:t>cobayage</a:t>
            </a:r>
            <a:r>
              <a:rPr lang="fr-FR" sz="1400" dirty="0">
                <a:latin typeface="Arial" panose="020B0604020202020204" pitchFamily="34" charset="0"/>
                <a:cs typeface="Arial" panose="020B0604020202020204" pitchFamily="34" charset="0"/>
              </a:rPr>
              <a:t>, calendrier, </a:t>
            </a:r>
            <a:r>
              <a:rPr lang="fr-FR" sz="1400" dirty="0" smtClean="0">
                <a:latin typeface="Arial" panose="020B0604020202020204" pitchFamily="34" charset="0"/>
                <a:cs typeface="Arial" panose="020B0604020202020204" pitchFamily="34" charset="0"/>
              </a:rPr>
              <a:t>exploitation, présentation de </a:t>
            </a:r>
            <a:r>
              <a:rPr lang="fr-FR" sz="1400" dirty="0">
                <a:latin typeface="Arial" panose="020B0604020202020204" pitchFamily="34" charset="0"/>
                <a:cs typeface="Arial" panose="020B0604020202020204" pitchFamily="34" charset="0"/>
              </a:rPr>
              <a:t>l'accompagnement du DFIE à la conduite du projet, l'adossement à la recherche, l'identification des leviers pour agir sur la QVT-QVE</a:t>
            </a:r>
          </a:p>
          <a:p>
            <a:pPr lvl="1" algn="just">
              <a:buFont typeface="Wingdings" panose="05000000000000000000" pitchFamily="2" charset="2"/>
              <a:buChar char="§"/>
            </a:pPr>
            <a:r>
              <a:rPr lang="fr-FR" sz="1400" b="1" dirty="0">
                <a:latin typeface="Arial" panose="020B0604020202020204" pitchFamily="34" charset="0"/>
                <a:cs typeface="Arial" panose="020B0604020202020204" pitchFamily="34" charset="0"/>
              </a:rPr>
              <a:t>4ème réunion </a:t>
            </a:r>
            <a:r>
              <a:rPr lang="fr-FR" sz="1400" dirty="0">
                <a:latin typeface="Arial" panose="020B0604020202020204" pitchFamily="34" charset="0"/>
                <a:cs typeface="Arial" panose="020B0604020202020204" pitchFamily="34" charset="0"/>
              </a:rPr>
              <a:t>le 12 avril 2019, </a:t>
            </a:r>
            <a:r>
              <a:rPr lang="fr-FR" sz="1400" dirty="0" smtClean="0">
                <a:latin typeface="Arial" panose="020B0604020202020204" pitchFamily="34" charset="0"/>
                <a:cs typeface="Arial" panose="020B0604020202020204" pitchFamily="34" charset="0"/>
              </a:rPr>
              <a:t>retour sur les questionnaires (analyse macro), </a:t>
            </a:r>
            <a:r>
              <a:rPr lang="fr-FR" sz="1400" dirty="0">
                <a:latin typeface="Arial" panose="020B0604020202020204" pitchFamily="34" charset="0"/>
                <a:cs typeface="Arial" panose="020B0604020202020204" pitchFamily="34" charset="0"/>
              </a:rPr>
              <a:t>tour de table sur les objets pressentis (brainstorming pour partager)…</a:t>
            </a:r>
          </a:p>
          <a:p>
            <a:pPr lvl="1" algn="just">
              <a:buFont typeface="Wingdings" panose="05000000000000000000" pitchFamily="2" charset="2"/>
              <a:buChar char="§"/>
            </a:pPr>
            <a:r>
              <a:rPr lang="fr-FR" sz="1400" b="1" dirty="0">
                <a:latin typeface="Arial" panose="020B0604020202020204" pitchFamily="34" charset="0"/>
                <a:cs typeface="Arial" panose="020B0604020202020204" pitchFamily="34" charset="0"/>
              </a:rPr>
              <a:t>5ème réunion </a:t>
            </a:r>
            <a:r>
              <a:rPr lang="fr-FR" sz="1400" dirty="0">
                <a:latin typeface="Arial" panose="020B0604020202020204" pitchFamily="34" charset="0"/>
                <a:cs typeface="Arial" panose="020B0604020202020204" pitchFamily="34" charset="0"/>
              </a:rPr>
              <a:t>le 7 juin </a:t>
            </a:r>
            <a:r>
              <a:rPr lang="fr-FR" sz="1400" dirty="0" smtClean="0">
                <a:latin typeface="Arial" panose="020B0604020202020204" pitchFamily="34" charset="0"/>
                <a:cs typeface="Arial" panose="020B0604020202020204" pitchFamily="34" charset="0"/>
              </a:rPr>
              <a:t>2019</a:t>
            </a:r>
            <a:endParaRPr lang="fr-F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54879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577870" y="786077"/>
            <a:ext cx="7881400" cy="84742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500" dirty="0" smtClean="0">
                <a:latin typeface="Arial Black" panose="020B0A04020102020204" pitchFamily="34" charset="0"/>
              </a:rPr>
              <a:t>ADOSSEMENT DE L’EXPERIMENTATION A LA RECHERCHE</a:t>
            </a:r>
            <a:endParaRPr lang="fr-FR" sz="2500" dirty="0">
              <a:latin typeface="Arial Black" panose="020B0A04020102020204" pitchFamily="34" charset="0"/>
            </a:endParaRPr>
          </a:p>
        </p:txBody>
      </p:sp>
      <p:grpSp>
        <p:nvGrpSpPr>
          <p:cNvPr id="4" name="Grouper 9"/>
          <p:cNvGrpSpPr/>
          <p:nvPr/>
        </p:nvGrpSpPr>
        <p:grpSpPr>
          <a:xfrm>
            <a:off x="712451" y="422779"/>
            <a:ext cx="525531" cy="171686"/>
            <a:chOff x="5391302" y="1426464"/>
            <a:chExt cx="604579" cy="197510"/>
          </a:xfrm>
          <a:solidFill>
            <a:srgbClr val="5AA1D8"/>
          </a:solidFill>
        </p:grpSpPr>
        <p:sp>
          <p:nvSpPr>
            <p:cNvPr id="5" name="Rectangle 4"/>
            <p:cNvSpPr/>
            <p:nvPr/>
          </p:nvSpPr>
          <p:spPr>
            <a:xfrm>
              <a:off x="5391302" y="1426464"/>
              <a:ext cx="95098" cy="1975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5438850" y="1525218"/>
              <a:ext cx="557031" cy="987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9" name="Espace réservé du numéro de diapositive 8"/>
          <p:cNvSpPr>
            <a:spLocks noGrp="1"/>
          </p:cNvSpPr>
          <p:nvPr>
            <p:ph type="sldNum" sz="quarter" idx="4"/>
          </p:nvPr>
        </p:nvSpPr>
        <p:spPr/>
        <p:txBody>
          <a:bodyPr/>
          <a:lstStyle/>
          <a:p>
            <a:fld id="{1CC5B465-768F-472B-948C-8202AA102334}" type="slidenum">
              <a:rPr lang="fr-FR" smtClean="0"/>
              <a:t>7</a:t>
            </a:fld>
            <a:endParaRPr lang="fr-FR" dirty="0"/>
          </a:p>
        </p:txBody>
      </p:sp>
      <p:sp>
        <p:nvSpPr>
          <p:cNvPr id="11" name="Espace réservé du texte 3"/>
          <p:cNvSpPr txBox="1">
            <a:spLocks/>
          </p:cNvSpPr>
          <p:nvPr/>
        </p:nvSpPr>
        <p:spPr>
          <a:xfrm>
            <a:off x="577870" y="1721594"/>
            <a:ext cx="7209076" cy="407290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1800" b="1" dirty="0" smtClean="0">
                <a:solidFill>
                  <a:srgbClr val="0070C0"/>
                </a:solidFill>
                <a:latin typeface="Arial" panose="020B0604020202020204" pitchFamily="34" charset="0"/>
                <a:cs typeface="Arial" panose="020B0604020202020204" pitchFamily="34" charset="0"/>
              </a:rPr>
              <a:t>Comité scientifique</a:t>
            </a:r>
          </a:p>
          <a:p>
            <a:pPr lvl="1" algn="just">
              <a:buFont typeface="Wingdings" panose="05000000000000000000" pitchFamily="2" charset="2"/>
              <a:buChar char="§"/>
            </a:pPr>
            <a:r>
              <a:rPr lang="fr-FR" sz="1800" dirty="0">
                <a:latin typeface="Arial" panose="020B0604020202020204" pitchFamily="34" charset="0"/>
                <a:cs typeface="Arial" panose="020B0604020202020204" pitchFamily="34" charset="0"/>
              </a:rPr>
              <a:t>Stéphanie </a:t>
            </a:r>
            <a:r>
              <a:rPr lang="fr-FR" sz="1800" dirty="0" smtClean="0">
                <a:latin typeface="Arial" panose="020B0604020202020204" pitchFamily="34" charset="0"/>
                <a:cs typeface="Arial" panose="020B0604020202020204" pitchFamily="34" charset="0"/>
              </a:rPr>
              <a:t>MAZZA, PU, HESPER – </a:t>
            </a:r>
            <a:r>
              <a:rPr lang="fr-FR" sz="1800" dirty="0" err="1" smtClean="0">
                <a:latin typeface="Arial" panose="020B0604020202020204" pitchFamily="34" charset="0"/>
                <a:cs typeface="Arial" panose="020B0604020202020204" pitchFamily="34" charset="0"/>
              </a:rPr>
              <a:t>ESPé</a:t>
            </a:r>
            <a:r>
              <a:rPr lang="fr-FR" sz="1800" dirty="0" smtClean="0">
                <a:latin typeface="Arial" panose="020B0604020202020204" pitchFamily="34" charset="0"/>
                <a:cs typeface="Arial" panose="020B0604020202020204" pitchFamily="34" charset="0"/>
              </a:rPr>
              <a:t> Lyon (coordination)</a:t>
            </a:r>
            <a:endParaRPr lang="fr-FR" sz="1800" dirty="0">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fr-FR" sz="1800" dirty="0">
                <a:latin typeface="Arial" panose="020B0604020202020204" pitchFamily="34" charset="0"/>
                <a:cs typeface="Arial" panose="020B0604020202020204" pitchFamily="34" charset="0"/>
              </a:rPr>
              <a:t>Julien </a:t>
            </a:r>
            <a:r>
              <a:rPr lang="fr-FR" sz="1800" dirty="0" smtClean="0">
                <a:latin typeface="Arial" panose="020B0604020202020204" pitchFamily="34" charset="0"/>
                <a:cs typeface="Arial" panose="020B0604020202020204" pitchFamily="34" charset="0"/>
              </a:rPr>
              <a:t>MASSON, MC, HESPER – </a:t>
            </a:r>
            <a:r>
              <a:rPr lang="fr-FR" sz="1800" dirty="0" err="1" smtClean="0">
                <a:latin typeface="Arial" panose="020B0604020202020204" pitchFamily="34" charset="0"/>
                <a:cs typeface="Arial" panose="020B0604020202020204" pitchFamily="34" charset="0"/>
              </a:rPr>
              <a:t>ESPé</a:t>
            </a:r>
            <a:r>
              <a:rPr lang="fr-FR" sz="1800" dirty="0" smtClean="0">
                <a:latin typeface="Arial" panose="020B0604020202020204" pitchFamily="34" charset="0"/>
                <a:cs typeface="Arial" panose="020B0604020202020204" pitchFamily="34" charset="0"/>
              </a:rPr>
              <a:t> Saint-Etienne</a:t>
            </a:r>
            <a:endParaRPr lang="fr-FR" sz="1800" dirty="0">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fr-FR" sz="1800" dirty="0">
                <a:latin typeface="Arial" panose="020B0604020202020204" pitchFamily="34" charset="0"/>
                <a:cs typeface="Arial" panose="020B0604020202020204" pitchFamily="34" charset="0"/>
              </a:rPr>
              <a:t>Didier </a:t>
            </a:r>
            <a:r>
              <a:rPr lang="fr-FR" sz="1800" dirty="0" smtClean="0">
                <a:latin typeface="Arial" panose="020B0604020202020204" pitchFamily="34" charset="0"/>
                <a:cs typeface="Arial" panose="020B0604020202020204" pitchFamily="34" charset="0"/>
              </a:rPr>
              <a:t>QUEF,  (DFIE)</a:t>
            </a:r>
            <a:endParaRPr lang="fr-FR" sz="1800" dirty="0">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fr-FR" sz="1800" dirty="0">
                <a:latin typeface="Arial" panose="020B0604020202020204" pitchFamily="34" charset="0"/>
                <a:cs typeface="Arial" panose="020B0604020202020204" pitchFamily="34" charset="0"/>
              </a:rPr>
              <a:t>Michèle </a:t>
            </a:r>
            <a:r>
              <a:rPr lang="fr-FR" sz="1800" dirty="0" smtClean="0">
                <a:latin typeface="Arial" panose="020B0604020202020204" pitchFamily="34" charset="0"/>
                <a:cs typeface="Arial" panose="020B0604020202020204" pitchFamily="34" charset="0"/>
              </a:rPr>
              <a:t>PRIEUR, DFIE, </a:t>
            </a:r>
            <a:r>
              <a:rPr lang="fr-FR" sz="1800" dirty="0" err="1" smtClean="0">
                <a:latin typeface="Arial" panose="020B0604020202020204" pitchFamily="34" charset="0"/>
                <a:cs typeface="Arial" panose="020B0604020202020204" pitchFamily="34" charset="0"/>
              </a:rPr>
              <a:t>passeure</a:t>
            </a:r>
            <a:r>
              <a:rPr lang="fr-FR" sz="1800" dirty="0" smtClean="0">
                <a:latin typeface="Arial" panose="020B0604020202020204" pitchFamily="34" charset="0"/>
                <a:cs typeface="Arial" panose="020B0604020202020204" pitchFamily="34" charset="0"/>
              </a:rPr>
              <a:t> </a:t>
            </a:r>
            <a:r>
              <a:rPr lang="fr-FR" sz="1800" dirty="0" err="1" smtClean="0">
                <a:latin typeface="Arial" panose="020B0604020202020204" pitchFamily="34" charset="0"/>
                <a:cs typeface="Arial" panose="020B0604020202020204" pitchFamily="34" charset="0"/>
              </a:rPr>
              <a:t>ICé</a:t>
            </a:r>
            <a:endParaRPr lang="fr-FR" sz="1800" dirty="0">
              <a:latin typeface="Arial" panose="020B0604020202020204" pitchFamily="34" charset="0"/>
              <a:cs typeface="Arial" panose="020B0604020202020204" pitchFamily="34" charset="0"/>
            </a:endParaRPr>
          </a:p>
          <a:p>
            <a:pPr marL="0" indent="0" algn="just">
              <a:buNone/>
            </a:pPr>
            <a:r>
              <a:rPr lang="fr-FR" sz="1800" b="1" dirty="0">
                <a:solidFill>
                  <a:srgbClr val="0070C0"/>
                </a:solidFill>
                <a:latin typeface="Arial" panose="020B0604020202020204" pitchFamily="34" charset="0"/>
                <a:cs typeface="Arial" panose="020B0604020202020204" pitchFamily="34" charset="0"/>
              </a:rPr>
              <a:t>Appel à projets recherche</a:t>
            </a:r>
          </a:p>
          <a:p>
            <a:pPr lvl="1" algn="just">
              <a:buFont typeface="Wingdings" panose="05000000000000000000" pitchFamily="2" charset="2"/>
              <a:buChar char="§"/>
            </a:pPr>
            <a:r>
              <a:rPr lang="fr-FR" sz="1800" dirty="0" smtClean="0">
                <a:latin typeface="Arial" panose="020B0604020202020204" pitchFamily="34" charset="0"/>
                <a:cs typeface="Arial" panose="020B0604020202020204" pitchFamily="34" charset="0"/>
              </a:rPr>
              <a:t>Mars à </a:t>
            </a:r>
            <a:r>
              <a:rPr lang="fr-FR" sz="1800" dirty="0">
                <a:latin typeface="Arial" panose="020B0604020202020204" pitchFamily="34" charset="0"/>
                <a:cs typeface="Arial" panose="020B0604020202020204" pitchFamily="34" charset="0"/>
              </a:rPr>
              <a:t>juin : Analyse des </a:t>
            </a:r>
            <a:r>
              <a:rPr lang="fr-FR" sz="1800" dirty="0" smtClean="0">
                <a:latin typeface="Arial" panose="020B0604020202020204" pitchFamily="34" charset="0"/>
                <a:cs typeface="Arial" panose="020B0604020202020204" pitchFamily="34" charset="0"/>
              </a:rPr>
              <a:t>diagnostics, repérage </a:t>
            </a:r>
            <a:r>
              <a:rPr lang="fr-FR" sz="1800" dirty="0">
                <a:latin typeface="Arial" panose="020B0604020202020204" pitchFamily="34" charset="0"/>
                <a:cs typeface="Arial" panose="020B0604020202020204" pitchFamily="34" charset="0"/>
              </a:rPr>
              <a:t>de </a:t>
            </a:r>
            <a:r>
              <a:rPr lang="fr-FR" sz="1800" dirty="0" smtClean="0">
                <a:latin typeface="Arial" panose="020B0604020202020204" pitchFamily="34" charset="0"/>
                <a:cs typeface="Arial" panose="020B0604020202020204" pitchFamily="34" charset="0"/>
              </a:rPr>
              <a:t>chercheurs, recherche </a:t>
            </a:r>
            <a:r>
              <a:rPr lang="fr-FR" sz="1800" dirty="0">
                <a:latin typeface="Arial" panose="020B0604020202020204" pitchFamily="34" charset="0"/>
                <a:cs typeface="Arial" panose="020B0604020202020204" pitchFamily="34" charset="0"/>
              </a:rPr>
              <a:t>de moyens (stages Master</a:t>
            </a:r>
            <a:r>
              <a:rPr lang="fr-FR" sz="1800" dirty="0" smtClean="0">
                <a:latin typeface="Arial" panose="020B0604020202020204" pitchFamily="34" charset="0"/>
                <a:cs typeface="Arial" panose="020B0604020202020204" pitchFamily="34" charset="0"/>
              </a:rPr>
              <a:t>) et rédaction</a:t>
            </a:r>
            <a:endParaRPr lang="fr-FR" sz="1800" dirty="0">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fr-FR" sz="1800" dirty="0" smtClean="0">
                <a:latin typeface="Arial" panose="020B0604020202020204" pitchFamily="34" charset="0"/>
                <a:cs typeface="Arial" panose="020B0604020202020204" pitchFamily="34" charset="0"/>
              </a:rPr>
              <a:t>Juin : diffusion appel à projets</a:t>
            </a:r>
          </a:p>
          <a:p>
            <a:pPr lvl="1" algn="just">
              <a:buFont typeface="Wingdings" panose="05000000000000000000" pitchFamily="2" charset="2"/>
              <a:buChar char="§"/>
            </a:pPr>
            <a:r>
              <a:rPr lang="fr-FR" sz="1800" dirty="0" smtClean="0">
                <a:latin typeface="Arial" panose="020B0604020202020204" pitchFamily="34" charset="0"/>
                <a:cs typeface="Arial" panose="020B0604020202020204" pitchFamily="34" charset="0"/>
              </a:rPr>
              <a:t>Septembre-octobre : début des recherches</a:t>
            </a:r>
            <a:endParaRPr lang="fr-FR" sz="1800" dirty="0">
              <a:latin typeface="Arial" panose="020B0604020202020204" pitchFamily="34" charset="0"/>
              <a:cs typeface="Arial" panose="020B0604020202020204" pitchFamily="34" charset="0"/>
            </a:endParaRPr>
          </a:p>
          <a:p>
            <a:pPr marL="0" indent="0" algn="just">
              <a:buNone/>
            </a:pPr>
            <a:r>
              <a:rPr lang="fr-FR" sz="1800" b="1" dirty="0" smtClean="0">
                <a:solidFill>
                  <a:srgbClr val="0070C0"/>
                </a:solidFill>
                <a:latin typeface="Arial" panose="020B0604020202020204" pitchFamily="34" charset="0"/>
                <a:cs typeface="Arial" panose="020B0604020202020204" pitchFamily="34" charset="0"/>
              </a:rPr>
              <a:t>Conférences – 10 avril 2019</a:t>
            </a:r>
          </a:p>
          <a:p>
            <a:pPr lvl="1" algn="just">
              <a:buFont typeface="Wingdings" panose="05000000000000000000" pitchFamily="2" charset="2"/>
              <a:buChar char="§"/>
            </a:pPr>
            <a:r>
              <a:rPr lang="fr-FR" sz="1800" dirty="0" smtClean="0">
                <a:latin typeface="Arial" panose="020B0604020202020204" pitchFamily="34" charset="0"/>
                <a:cs typeface="Arial" panose="020B0604020202020204" pitchFamily="34" charset="0"/>
              </a:rPr>
              <a:t>Stéphanie </a:t>
            </a:r>
            <a:r>
              <a:rPr lang="fr-FR" sz="1800" dirty="0" err="1">
                <a:latin typeface="Arial" panose="020B0604020202020204" pitchFamily="34" charset="0"/>
                <a:cs typeface="Arial" panose="020B0604020202020204" pitchFamily="34" charset="0"/>
              </a:rPr>
              <a:t>Mazza</a:t>
            </a:r>
            <a:r>
              <a:rPr lang="fr-FR" sz="1800" dirty="0">
                <a:latin typeface="Arial" panose="020B0604020202020204" pitchFamily="34" charset="0"/>
                <a:cs typeface="Arial" panose="020B0604020202020204" pitchFamily="34" charset="0"/>
              </a:rPr>
              <a:t> « les données OCDE sur le la QVE »</a:t>
            </a:r>
          </a:p>
          <a:p>
            <a:pPr lvl="1" algn="just">
              <a:buFont typeface="Wingdings" panose="05000000000000000000" pitchFamily="2" charset="2"/>
              <a:buChar char="§"/>
            </a:pPr>
            <a:r>
              <a:rPr lang="fr-FR" sz="1800" dirty="0" smtClean="0">
                <a:latin typeface="Arial" panose="020B0604020202020204" pitchFamily="34" charset="0"/>
                <a:cs typeface="Arial" panose="020B0604020202020204" pitchFamily="34" charset="0"/>
              </a:rPr>
              <a:t>Julien </a:t>
            </a:r>
            <a:r>
              <a:rPr lang="fr-FR" sz="1800" dirty="0">
                <a:latin typeface="Arial" panose="020B0604020202020204" pitchFamily="34" charset="0"/>
                <a:cs typeface="Arial" panose="020B0604020202020204" pitchFamily="34" charset="0"/>
              </a:rPr>
              <a:t>Masson « Les écoles promotrices de santé »</a:t>
            </a:r>
          </a:p>
          <a:p>
            <a:pPr algn="just">
              <a:buFont typeface="Wingdings" panose="05000000000000000000" pitchFamily="2" charset="2"/>
              <a:buChar char="§"/>
            </a:pPr>
            <a:endParaRPr lang="fr-FR" sz="1800" dirty="0" smtClean="0">
              <a:latin typeface="Arial" panose="020B0604020202020204" pitchFamily="34" charset="0"/>
              <a:cs typeface="Arial" panose="020B0604020202020204" pitchFamily="34" charset="0"/>
            </a:endParaRPr>
          </a:p>
          <a:p>
            <a:pPr lvl="1" algn="just">
              <a:buFont typeface="Wingdings" panose="05000000000000000000" pitchFamily="2" charset="2"/>
              <a:buChar char="§"/>
            </a:pPr>
            <a:endParaRPr lang="fr-FR" sz="1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0063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831279" y="994763"/>
            <a:ext cx="7881400" cy="84742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500" dirty="0" smtClean="0">
                <a:latin typeface="Arial Black" panose="020B0A04020102020204" pitchFamily="34" charset="0"/>
              </a:rPr>
              <a:t>ESPACES COLLABORATIFS</a:t>
            </a:r>
            <a:endParaRPr lang="fr-FR" sz="2500" dirty="0">
              <a:latin typeface="Arial Black" panose="020B0A04020102020204" pitchFamily="34" charset="0"/>
            </a:endParaRPr>
          </a:p>
        </p:txBody>
      </p:sp>
      <p:sp>
        <p:nvSpPr>
          <p:cNvPr id="3" name="Espace réservé du texte 3"/>
          <p:cNvSpPr txBox="1">
            <a:spLocks/>
          </p:cNvSpPr>
          <p:nvPr/>
        </p:nvSpPr>
        <p:spPr>
          <a:xfrm>
            <a:off x="831279" y="2144109"/>
            <a:ext cx="7209076" cy="279020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fr-FR" sz="1800" dirty="0">
              <a:latin typeface="Arial" panose="020B0604020202020204" pitchFamily="34" charset="0"/>
              <a:cs typeface="Arial" panose="020B0604020202020204" pitchFamily="34" charset="0"/>
            </a:endParaRPr>
          </a:p>
        </p:txBody>
      </p:sp>
      <p:grpSp>
        <p:nvGrpSpPr>
          <p:cNvPr id="4" name="Grouper 9"/>
          <p:cNvGrpSpPr/>
          <p:nvPr/>
        </p:nvGrpSpPr>
        <p:grpSpPr>
          <a:xfrm>
            <a:off x="920089" y="663517"/>
            <a:ext cx="525531" cy="171686"/>
            <a:chOff x="5391302" y="1426464"/>
            <a:chExt cx="604579" cy="197510"/>
          </a:xfrm>
          <a:solidFill>
            <a:srgbClr val="5AA1D8"/>
          </a:solidFill>
        </p:grpSpPr>
        <p:sp>
          <p:nvSpPr>
            <p:cNvPr id="5" name="Rectangle 4"/>
            <p:cNvSpPr/>
            <p:nvPr/>
          </p:nvSpPr>
          <p:spPr>
            <a:xfrm>
              <a:off x="5391302" y="1426464"/>
              <a:ext cx="95098" cy="1975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5438850" y="1525218"/>
              <a:ext cx="557031" cy="987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9" name="Espace réservé du numéro de diapositive 8"/>
          <p:cNvSpPr>
            <a:spLocks noGrp="1"/>
          </p:cNvSpPr>
          <p:nvPr>
            <p:ph type="sldNum" sz="quarter" idx="4"/>
          </p:nvPr>
        </p:nvSpPr>
        <p:spPr/>
        <p:txBody>
          <a:bodyPr/>
          <a:lstStyle/>
          <a:p>
            <a:fld id="{1CC5B465-768F-472B-948C-8202AA102334}" type="slidenum">
              <a:rPr lang="fr-FR" smtClean="0"/>
              <a:t>8</a:t>
            </a:fld>
            <a:endParaRPr lang="fr-FR" dirty="0"/>
          </a:p>
        </p:txBody>
      </p:sp>
      <p:sp>
        <p:nvSpPr>
          <p:cNvPr id="10" name="Espace réservé du pied de page 4"/>
          <p:cNvSpPr txBox="1">
            <a:spLocks/>
          </p:cNvSpPr>
          <p:nvPr/>
        </p:nvSpPr>
        <p:spPr>
          <a:xfrm>
            <a:off x="2622430" y="6408854"/>
            <a:ext cx="3778370" cy="279400"/>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ts val="1320"/>
              </a:lnSpc>
            </a:pPr>
            <a:r>
              <a:rPr lang="fr-FR" sz="900" b="0" i="0" dirty="0" err="1" smtClean="0">
                <a:solidFill>
                  <a:schemeClr val="tx1">
                    <a:lumMod val="75000"/>
                    <a:lumOff val="25000"/>
                  </a:schemeClr>
                </a:solidFill>
                <a:latin typeface="Arial" charset="0"/>
                <a:ea typeface="Arial" charset="0"/>
                <a:cs typeface="Arial" charset="0"/>
              </a:rPr>
              <a:t>copil</a:t>
            </a:r>
            <a:r>
              <a:rPr lang="fr-FR" sz="900" b="0" i="0" dirty="0" smtClean="0">
                <a:solidFill>
                  <a:schemeClr val="tx1">
                    <a:lumMod val="75000"/>
                    <a:lumOff val="25000"/>
                  </a:schemeClr>
                </a:solidFill>
                <a:latin typeface="Arial" charset="0"/>
                <a:ea typeface="Arial" charset="0"/>
                <a:cs typeface="Arial" charset="0"/>
              </a:rPr>
              <a:t> </a:t>
            </a:r>
            <a:r>
              <a:rPr lang="fr-FR" sz="900" b="0" i="0" dirty="0" err="1" smtClean="0">
                <a:solidFill>
                  <a:schemeClr val="tx1">
                    <a:lumMod val="75000"/>
                    <a:lumOff val="25000"/>
                  </a:schemeClr>
                </a:solidFill>
                <a:latin typeface="Arial" charset="0"/>
                <a:ea typeface="Arial" charset="0"/>
                <a:cs typeface="Arial" charset="0"/>
              </a:rPr>
              <a:t>qvt</a:t>
            </a:r>
            <a:r>
              <a:rPr lang="fr-FR" sz="900" b="0" i="0" dirty="0" smtClean="0">
                <a:solidFill>
                  <a:schemeClr val="tx1">
                    <a:lumMod val="75000"/>
                    <a:lumOff val="25000"/>
                  </a:schemeClr>
                </a:solidFill>
                <a:latin typeface="Arial" charset="0"/>
                <a:ea typeface="Arial" charset="0"/>
                <a:cs typeface="Arial" charset="0"/>
              </a:rPr>
              <a:t>-</a:t>
            </a:r>
            <a:r>
              <a:rPr lang="fr-FR" sz="900" b="0" i="0" dirty="0" err="1" smtClean="0">
                <a:solidFill>
                  <a:schemeClr val="tx1">
                    <a:lumMod val="75000"/>
                    <a:lumOff val="25000"/>
                  </a:schemeClr>
                </a:solidFill>
                <a:latin typeface="Arial" charset="0"/>
                <a:ea typeface="Arial" charset="0"/>
                <a:cs typeface="Arial" charset="0"/>
              </a:rPr>
              <a:t>qve</a:t>
            </a:r>
            <a:r>
              <a:rPr lang="fr-FR" sz="900" b="0" i="0" dirty="0" smtClean="0">
                <a:solidFill>
                  <a:schemeClr val="tx1">
                    <a:lumMod val="75000"/>
                    <a:lumOff val="25000"/>
                  </a:schemeClr>
                </a:solidFill>
                <a:latin typeface="Arial" charset="0"/>
                <a:ea typeface="Arial" charset="0"/>
                <a:cs typeface="Arial" charset="0"/>
              </a:rPr>
              <a:t>-autonomie des Établissement – </a:t>
            </a:r>
            <a:r>
              <a:rPr lang="fr-FR" sz="900" dirty="0" smtClean="0">
                <a:solidFill>
                  <a:schemeClr val="tx1">
                    <a:lumMod val="75000"/>
                    <a:lumOff val="25000"/>
                  </a:schemeClr>
                </a:solidFill>
                <a:latin typeface="Arial" charset="0"/>
                <a:ea typeface="Arial" charset="0"/>
                <a:cs typeface="Arial" charset="0"/>
              </a:rPr>
              <a:t>12</a:t>
            </a:r>
            <a:r>
              <a:rPr lang="fr-FR" sz="900" b="0" i="0" dirty="0" smtClean="0">
                <a:solidFill>
                  <a:schemeClr val="tx1">
                    <a:lumMod val="75000"/>
                    <a:lumOff val="25000"/>
                  </a:schemeClr>
                </a:solidFill>
                <a:latin typeface="Arial" charset="0"/>
                <a:ea typeface="Arial" charset="0"/>
                <a:cs typeface="Arial" charset="0"/>
              </a:rPr>
              <a:t>.04.2019</a:t>
            </a:r>
          </a:p>
        </p:txBody>
      </p:sp>
      <p:grpSp>
        <p:nvGrpSpPr>
          <p:cNvPr id="20" name="Groupe 19"/>
          <p:cNvGrpSpPr/>
          <p:nvPr/>
        </p:nvGrpSpPr>
        <p:grpSpPr>
          <a:xfrm>
            <a:off x="6052442" y="3462598"/>
            <a:ext cx="3402592" cy="1622673"/>
            <a:chOff x="6052442" y="3462598"/>
            <a:chExt cx="3402592" cy="1622673"/>
          </a:xfrm>
        </p:grpSpPr>
        <p:sp>
          <p:nvSpPr>
            <p:cNvPr id="13" name="Ellipse 12"/>
            <p:cNvSpPr/>
            <p:nvPr/>
          </p:nvSpPr>
          <p:spPr>
            <a:xfrm>
              <a:off x="6478137" y="3462598"/>
              <a:ext cx="2395929" cy="1622673"/>
            </a:xfrm>
            <a:prstGeom prst="ellipse">
              <a:avLst/>
            </a:prstGeom>
            <a:solidFill>
              <a:schemeClr val="accent1">
                <a:lumMod val="20000"/>
                <a:lumOff val="80000"/>
              </a:schemeClr>
            </a:solidFill>
            <a:ln>
              <a:solidFill>
                <a:srgbClr val="005E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6052442" y="3805871"/>
              <a:ext cx="3402592" cy="584775"/>
            </a:xfrm>
            <a:prstGeom prst="rect">
              <a:avLst/>
            </a:prstGeom>
            <a:noFill/>
          </p:spPr>
          <p:txBody>
            <a:bodyPr wrap="square" rtlCol="0">
              <a:spAutoFit/>
            </a:bodyPr>
            <a:lstStyle/>
            <a:p>
              <a:pPr algn="ctr"/>
              <a:r>
                <a:rPr lang="fr-FR" sz="1600" b="1" dirty="0" smtClean="0">
                  <a:solidFill>
                    <a:srgbClr val="005E8B"/>
                  </a:solidFill>
                  <a:latin typeface="Arial" panose="020B0604020202020204" pitchFamily="34" charset="0"/>
                  <a:cs typeface="Arial" panose="020B0604020202020204" pitchFamily="34" charset="0"/>
                </a:rPr>
                <a:t>SITE </a:t>
              </a:r>
            </a:p>
            <a:p>
              <a:pPr algn="ctr"/>
              <a:r>
                <a:rPr lang="fr-FR" sz="1600" b="1" dirty="0" smtClean="0">
                  <a:solidFill>
                    <a:srgbClr val="005E8B"/>
                  </a:solidFill>
                  <a:latin typeface="Arial" panose="020B0604020202020204" pitchFamily="34" charset="0"/>
                  <a:cs typeface="Arial" panose="020B0604020202020204" pitchFamily="34" charset="0"/>
                </a:rPr>
                <a:t>ACADEMIQUE DFIE</a:t>
              </a:r>
              <a:endParaRPr lang="fr-FR" sz="1600" b="1" dirty="0">
                <a:solidFill>
                  <a:srgbClr val="005E8B"/>
                </a:solidFill>
                <a:latin typeface="Arial" panose="020B0604020202020204" pitchFamily="34" charset="0"/>
                <a:cs typeface="Arial" panose="020B0604020202020204" pitchFamily="34" charset="0"/>
              </a:endParaRPr>
            </a:p>
          </p:txBody>
        </p:sp>
      </p:grpSp>
      <p:grpSp>
        <p:nvGrpSpPr>
          <p:cNvPr id="19" name="Groupe 18"/>
          <p:cNvGrpSpPr/>
          <p:nvPr/>
        </p:nvGrpSpPr>
        <p:grpSpPr>
          <a:xfrm>
            <a:off x="3574014" y="1546404"/>
            <a:ext cx="2395929" cy="1622673"/>
            <a:chOff x="3574014" y="1546404"/>
            <a:chExt cx="2395929" cy="1622673"/>
          </a:xfrm>
        </p:grpSpPr>
        <p:sp>
          <p:nvSpPr>
            <p:cNvPr id="14" name="Ellipse 13"/>
            <p:cNvSpPr/>
            <p:nvPr/>
          </p:nvSpPr>
          <p:spPr>
            <a:xfrm>
              <a:off x="3574014" y="1546404"/>
              <a:ext cx="2395929" cy="16226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3580894" y="1685695"/>
              <a:ext cx="2302784" cy="1015663"/>
            </a:xfrm>
            <a:prstGeom prst="rect">
              <a:avLst/>
            </a:prstGeom>
            <a:noFill/>
          </p:spPr>
          <p:txBody>
            <a:bodyPr wrap="square" rtlCol="0">
              <a:spAutoFit/>
            </a:bodyPr>
            <a:lstStyle/>
            <a:p>
              <a:pPr algn="ctr"/>
              <a:r>
                <a:rPr lang="fr-FR" sz="1600" b="1" dirty="0" smtClean="0">
                  <a:solidFill>
                    <a:schemeClr val="bg1"/>
                  </a:solidFill>
                  <a:latin typeface="Arial" panose="020B0604020202020204" pitchFamily="34" charset="0"/>
                  <a:cs typeface="Arial" panose="020B0604020202020204" pitchFamily="34" charset="0"/>
                </a:rPr>
                <a:t>ESPACE TRIBU</a:t>
              </a:r>
            </a:p>
            <a:p>
              <a:pPr algn="ctr"/>
              <a:endParaRPr lang="fr-FR" sz="800" b="1" dirty="0">
                <a:solidFill>
                  <a:schemeClr val="bg1"/>
                </a:solidFill>
                <a:latin typeface="Arial" panose="020B0604020202020204" pitchFamily="34" charset="0"/>
                <a:cs typeface="Arial" panose="020B0604020202020204" pitchFamily="34" charset="0"/>
              </a:endParaRPr>
            </a:p>
            <a:p>
              <a:pPr algn="ctr"/>
              <a:r>
                <a:rPr lang="fr-FR" sz="1200" dirty="0" smtClean="0">
                  <a:solidFill>
                    <a:schemeClr val="bg1"/>
                  </a:solidFill>
                  <a:latin typeface="Arial" panose="020B0604020202020204" pitchFamily="34" charset="0"/>
                  <a:cs typeface="Arial" panose="020B0604020202020204" pitchFamily="34" charset="0"/>
                </a:rPr>
                <a:t>DFIE, chercheurs, formateurs académiques et conseillers en développement</a:t>
              </a:r>
              <a:endParaRPr lang="fr-FR" sz="1200" b="1" dirty="0">
                <a:solidFill>
                  <a:schemeClr val="bg1"/>
                </a:solidFill>
                <a:latin typeface="Arial" panose="020B0604020202020204" pitchFamily="34" charset="0"/>
                <a:cs typeface="Arial" panose="020B0604020202020204" pitchFamily="34" charset="0"/>
              </a:endParaRPr>
            </a:p>
          </p:txBody>
        </p:sp>
      </p:grpSp>
      <p:grpSp>
        <p:nvGrpSpPr>
          <p:cNvPr id="18" name="Groupe 17"/>
          <p:cNvGrpSpPr/>
          <p:nvPr/>
        </p:nvGrpSpPr>
        <p:grpSpPr>
          <a:xfrm>
            <a:off x="396115" y="3462599"/>
            <a:ext cx="2395929" cy="1622673"/>
            <a:chOff x="396115" y="3462599"/>
            <a:chExt cx="2395929" cy="1622673"/>
          </a:xfrm>
        </p:grpSpPr>
        <p:sp>
          <p:nvSpPr>
            <p:cNvPr id="12" name="Ellipse 11"/>
            <p:cNvSpPr/>
            <p:nvPr/>
          </p:nvSpPr>
          <p:spPr>
            <a:xfrm>
              <a:off x="396115" y="3462599"/>
              <a:ext cx="2395929" cy="16226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p:cNvSpPr txBox="1"/>
            <p:nvPr/>
          </p:nvSpPr>
          <p:spPr>
            <a:xfrm>
              <a:off x="694569" y="3720718"/>
              <a:ext cx="1799019" cy="1031051"/>
            </a:xfrm>
            <a:prstGeom prst="rect">
              <a:avLst/>
            </a:prstGeom>
            <a:noFill/>
          </p:spPr>
          <p:txBody>
            <a:bodyPr wrap="square" rtlCol="0">
              <a:spAutoFit/>
            </a:bodyPr>
            <a:lstStyle/>
            <a:p>
              <a:pPr algn="ctr"/>
              <a:r>
                <a:rPr lang="fr-FR" sz="1400" b="1" dirty="0" smtClean="0">
                  <a:solidFill>
                    <a:schemeClr val="bg1"/>
                  </a:solidFill>
                  <a:latin typeface="Arial" panose="020B0604020202020204" pitchFamily="34" charset="0"/>
                  <a:cs typeface="Arial" panose="020B0604020202020204" pitchFamily="34" charset="0"/>
                </a:rPr>
                <a:t>ESPACE INTERNE ÉTABLISSEMENT</a:t>
              </a:r>
            </a:p>
            <a:p>
              <a:pPr algn="ctr"/>
              <a:endParaRPr lang="fr-FR" sz="900" dirty="0" smtClean="0">
                <a:solidFill>
                  <a:schemeClr val="bg1"/>
                </a:solidFill>
                <a:latin typeface="Arial" panose="020B0604020202020204" pitchFamily="34" charset="0"/>
                <a:cs typeface="Arial" panose="020B0604020202020204" pitchFamily="34" charset="0"/>
              </a:endParaRPr>
            </a:p>
            <a:p>
              <a:pPr algn="ctr"/>
              <a:r>
                <a:rPr lang="fr-FR" sz="1200" dirty="0" smtClean="0">
                  <a:solidFill>
                    <a:schemeClr val="bg1"/>
                  </a:solidFill>
                  <a:latin typeface="Arial" panose="020B0604020202020204" pitchFamily="34" charset="0"/>
                  <a:cs typeface="Arial" panose="020B0604020202020204" pitchFamily="34" charset="0"/>
                </a:rPr>
                <a:t>Comité de suivi interne de l’établissement</a:t>
              </a:r>
              <a:endParaRPr lang="fr-FR" sz="1200" dirty="0">
                <a:solidFill>
                  <a:schemeClr val="bg1"/>
                </a:solidFill>
                <a:latin typeface="Arial" panose="020B0604020202020204" pitchFamily="34" charset="0"/>
                <a:cs typeface="Arial" panose="020B0604020202020204" pitchFamily="34" charset="0"/>
              </a:endParaRPr>
            </a:p>
          </p:txBody>
        </p:sp>
      </p:grpSp>
      <p:grpSp>
        <p:nvGrpSpPr>
          <p:cNvPr id="15" name="Groupe 14"/>
          <p:cNvGrpSpPr/>
          <p:nvPr/>
        </p:nvGrpSpPr>
        <p:grpSpPr>
          <a:xfrm>
            <a:off x="2622430" y="2915728"/>
            <a:ext cx="4140679" cy="3225765"/>
            <a:chOff x="3357349" y="3302758"/>
            <a:chExt cx="2852382" cy="2838735"/>
          </a:xfrm>
        </p:grpSpPr>
        <p:sp>
          <p:nvSpPr>
            <p:cNvPr id="8" name="Ellipse 7"/>
            <p:cNvSpPr/>
            <p:nvPr/>
          </p:nvSpPr>
          <p:spPr>
            <a:xfrm>
              <a:off x="3357349" y="3302758"/>
              <a:ext cx="2852382" cy="2838735"/>
            </a:xfrm>
            <a:prstGeom prst="ellipse">
              <a:avLst/>
            </a:prstGeom>
            <a:solidFill>
              <a:srgbClr val="005E8B"/>
            </a:solidFill>
            <a:ln>
              <a:solidFill>
                <a:srgbClr val="005E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3641582" y="3851433"/>
              <a:ext cx="2283914" cy="1855317"/>
            </a:xfrm>
            <a:prstGeom prst="rect">
              <a:avLst/>
            </a:prstGeom>
            <a:noFill/>
          </p:spPr>
          <p:txBody>
            <a:bodyPr wrap="square" rtlCol="0">
              <a:spAutoFit/>
            </a:bodyPr>
            <a:lstStyle/>
            <a:p>
              <a:pPr algn="ctr"/>
              <a:r>
                <a:rPr lang="fr-FR" sz="2400" b="1" dirty="0" smtClean="0">
                  <a:solidFill>
                    <a:schemeClr val="bg1"/>
                  </a:solidFill>
                  <a:latin typeface="Arial" panose="020B0604020202020204" pitchFamily="34" charset="0"/>
                  <a:cs typeface="Arial" panose="020B0604020202020204" pitchFamily="34" charset="0"/>
                </a:rPr>
                <a:t>ESPACE COLLABORATIF M@GISTERE</a:t>
              </a:r>
            </a:p>
            <a:p>
              <a:pPr algn="ctr"/>
              <a:endParaRPr lang="fr-FR" sz="1100" b="1" dirty="0">
                <a:solidFill>
                  <a:schemeClr val="bg1"/>
                </a:solidFill>
                <a:latin typeface="Arial" panose="020B0604020202020204" pitchFamily="34" charset="0"/>
                <a:cs typeface="Arial" panose="020B0604020202020204" pitchFamily="34" charset="0"/>
              </a:endParaRPr>
            </a:p>
            <a:p>
              <a:pPr algn="ctr"/>
              <a:r>
                <a:rPr lang="fr-FR" sz="1600" b="1" dirty="0" smtClean="0">
                  <a:solidFill>
                    <a:schemeClr val="bg1"/>
                  </a:solidFill>
                  <a:latin typeface="Arial" panose="020B0604020202020204" pitchFamily="34" charset="0"/>
                  <a:cs typeface="Arial" panose="020B0604020202020204" pitchFamily="34" charset="0"/>
                </a:rPr>
                <a:t>Chefs d’établissement, comité de pilotage, chercheurs, DFIE, FA et CD</a:t>
              </a:r>
              <a:endParaRPr lang="fr-FR" sz="1600" b="1" dirty="0">
                <a:solidFill>
                  <a:schemeClr val="bg1"/>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016013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831279" y="994763"/>
            <a:ext cx="7881400" cy="84742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500" dirty="0" smtClean="0">
                <a:latin typeface="Arial Black" panose="020B0A04020102020204" pitchFamily="34" charset="0"/>
              </a:rPr>
              <a:t>ESPACE COLLABORATIF M@GISTÈRE</a:t>
            </a:r>
            <a:endParaRPr lang="fr-FR" sz="2500" dirty="0">
              <a:latin typeface="Arial Black" panose="020B0A04020102020204" pitchFamily="34" charset="0"/>
            </a:endParaRPr>
          </a:p>
        </p:txBody>
      </p:sp>
      <p:sp>
        <p:nvSpPr>
          <p:cNvPr id="3" name="Espace réservé du texte 3"/>
          <p:cNvSpPr txBox="1">
            <a:spLocks/>
          </p:cNvSpPr>
          <p:nvPr/>
        </p:nvSpPr>
        <p:spPr>
          <a:xfrm>
            <a:off x="831279" y="2144109"/>
            <a:ext cx="7209076" cy="279020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fr-FR" sz="1800" dirty="0">
              <a:latin typeface="Arial" panose="020B0604020202020204" pitchFamily="34" charset="0"/>
              <a:cs typeface="Arial" panose="020B0604020202020204" pitchFamily="34" charset="0"/>
            </a:endParaRPr>
          </a:p>
        </p:txBody>
      </p:sp>
      <p:grpSp>
        <p:nvGrpSpPr>
          <p:cNvPr id="4" name="Grouper 9"/>
          <p:cNvGrpSpPr/>
          <p:nvPr/>
        </p:nvGrpSpPr>
        <p:grpSpPr>
          <a:xfrm>
            <a:off x="920089" y="663517"/>
            <a:ext cx="525531" cy="171686"/>
            <a:chOff x="5391302" y="1426464"/>
            <a:chExt cx="604579" cy="197510"/>
          </a:xfrm>
          <a:solidFill>
            <a:srgbClr val="5AA1D8"/>
          </a:solidFill>
        </p:grpSpPr>
        <p:sp>
          <p:nvSpPr>
            <p:cNvPr id="5" name="Rectangle 4"/>
            <p:cNvSpPr/>
            <p:nvPr/>
          </p:nvSpPr>
          <p:spPr>
            <a:xfrm>
              <a:off x="5391302" y="1426464"/>
              <a:ext cx="95098" cy="1975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5438850" y="1525218"/>
              <a:ext cx="557031" cy="987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9" name="Espace réservé du numéro de diapositive 8"/>
          <p:cNvSpPr>
            <a:spLocks noGrp="1"/>
          </p:cNvSpPr>
          <p:nvPr>
            <p:ph type="sldNum" sz="quarter" idx="4"/>
          </p:nvPr>
        </p:nvSpPr>
        <p:spPr/>
        <p:txBody>
          <a:bodyPr/>
          <a:lstStyle/>
          <a:p>
            <a:fld id="{1CC5B465-768F-472B-948C-8202AA102334}" type="slidenum">
              <a:rPr lang="fr-FR" smtClean="0"/>
              <a:t>9</a:t>
            </a:fld>
            <a:endParaRPr lang="fr-FR" dirty="0"/>
          </a:p>
        </p:txBody>
      </p:sp>
      <p:sp>
        <p:nvSpPr>
          <p:cNvPr id="10" name="Espace réservé du pied de page 4"/>
          <p:cNvSpPr txBox="1">
            <a:spLocks/>
          </p:cNvSpPr>
          <p:nvPr/>
        </p:nvSpPr>
        <p:spPr>
          <a:xfrm>
            <a:off x="2622430" y="6408854"/>
            <a:ext cx="3778370" cy="279400"/>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ts val="1320"/>
              </a:lnSpc>
            </a:pPr>
            <a:r>
              <a:rPr lang="fr-FR" sz="900" b="0" i="0" dirty="0" err="1" smtClean="0">
                <a:solidFill>
                  <a:schemeClr val="tx1">
                    <a:lumMod val="75000"/>
                    <a:lumOff val="25000"/>
                  </a:schemeClr>
                </a:solidFill>
                <a:latin typeface="Arial" charset="0"/>
                <a:ea typeface="Arial" charset="0"/>
                <a:cs typeface="Arial" charset="0"/>
              </a:rPr>
              <a:t>copil</a:t>
            </a:r>
            <a:r>
              <a:rPr lang="fr-FR" sz="900" b="0" i="0" dirty="0" smtClean="0">
                <a:solidFill>
                  <a:schemeClr val="tx1">
                    <a:lumMod val="75000"/>
                    <a:lumOff val="25000"/>
                  </a:schemeClr>
                </a:solidFill>
                <a:latin typeface="Arial" charset="0"/>
                <a:ea typeface="Arial" charset="0"/>
                <a:cs typeface="Arial" charset="0"/>
              </a:rPr>
              <a:t> </a:t>
            </a:r>
            <a:r>
              <a:rPr lang="fr-FR" sz="900" b="0" i="0" dirty="0" err="1" smtClean="0">
                <a:solidFill>
                  <a:schemeClr val="tx1">
                    <a:lumMod val="75000"/>
                    <a:lumOff val="25000"/>
                  </a:schemeClr>
                </a:solidFill>
                <a:latin typeface="Arial" charset="0"/>
                <a:ea typeface="Arial" charset="0"/>
                <a:cs typeface="Arial" charset="0"/>
              </a:rPr>
              <a:t>qvt</a:t>
            </a:r>
            <a:r>
              <a:rPr lang="fr-FR" sz="900" b="0" i="0" dirty="0" smtClean="0">
                <a:solidFill>
                  <a:schemeClr val="tx1">
                    <a:lumMod val="75000"/>
                    <a:lumOff val="25000"/>
                  </a:schemeClr>
                </a:solidFill>
                <a:latin typeface="Arial" charset="0"/>
                <a:ea typeface="Arial" charset="0"/>
                <a:cs typeface="Arial" charset="0"/>
              </a:rPr>
              <a:t>-</a:t>
            </a:r>
            <a:r>
              <a:rPr lang="fr-FR" sz="900" b="0" i="0" dirty="0" err="1" smtClean="0">
                <a:solidFill>
                  <a:schemeClr val="tx1">
                    <a:lumMod val="75000"/>
                    <a:lumOff val="25000"/>
                  </a:schemeClr>
                </a:solidFill>
                <a:latin typeface="Arial" charset="0"/>
                <a:ea typeface="Arial" charset="0"/>
                <a:cs typeface="Arial" charset="0"/>
              </a:rPr>
              <a:t>qve</a:t>
            </a:r>
            <a:r>
              <a:rPr lang="fr-FR" sz="900" b="0" i="0" dirty="0" smtClean="0">
                <a:solidFill>
                  <a:schemeClr val="tx1">
                    <a:lumMod val="75000"/>
                    <a:lumOff val="25000"/>
                  </a:schemeClr>
                </a:solidFill>
                <a:latin typeface="Arial" charset="0"/>
                <a:ea typeface="Arial" charset="0"/>
                <a:cs typeface="Arial" charset="0"/>
              </a:rPr>
              <a:t>-autonomie des Établissement – </a:t>
            </a:r>
            <a:r>
              <a:rPr lang="fr-FR" sz="900" dirty="0" smtClean="0">
                <a:solidFill>
                  <a:schemeClr val="tx1">
                    <a:lumMod val="75000"/>
                    <a:lumOff val="25000"/>
                  </a:schemeClr>
                </a:solidFill>
                <a:latin typeface="Arial" charset="0"/>
                <a:ea typeface="Arial" charset="0"/>
                <a:cs typeface="Arial" charset="0"/>
              </a:rPr>
              <a:t>12</a:t>
            </a:r>
            <a:r>
              <a:rPr lang="fr-FR" sz="900" b="0" i="0" dirty="0" smtClean="0">
                <a:solidFill>
                  <a:schemeClr val="tx1">
                    <a:lumMod val="75000"/>
                    <a:lumOff val="25000"/>
                  </a:schemeClr>
                </a:solidFill>
                <a:latin typeface="Arial" charset="0"/>
                <a:ea typeface="Arial" charset="0"/>
                <a:cs typeface="Arial" charset="0"/>
              </a:rPr>
              <a:t>.04.2019</a:t>
            </a:r>
          </a:p>
        </p:txBody>
      </p:sp>
      <p:pic>
        <p:nvPicPr>
          <p:cNvPr id="22" name="Image 21"/>
          <p:cNvPicPr/>
          <p:nvPr/>
        </p:nvPicPr>
        <p:blipFill rotWithShape="1">
          <a:blip r:embed="rId2"/>
          <a:srcRect l="42989" t="6211" b="4338"/>
          <a:stretch/>
        </p:blipFill>
        <p:spPr bwMode="auto">
          <a:xfrm>
            <a:off x="961420" y="1842184"/>
            <a:ext cx="7468387" cy="390378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53640926-AAD7-44D8-BBD7-CCE9431645EC}">
              <a14:shadowObscured xmlns:a14="http://schemas.microsoft.com/office/drawing/2010/main"/>
            </a:ext>
          </a:extLst>
        </p:spPr>
      </p:pic>
    </p:spTree>
    <p:extLst>
      <p:ext uri="{BB962C8B-B14F-4D97-AF65-F5344CB8AC3E}">
        <p14:creationId xmlns:p14="http://schemas.microsoft.com/office/powerpoint/2010/main" val="125487391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PIL 08.02.2019.potx" id="{7CB78567-CF96-4597-8301-50FFB5E955DB}" vid="{162CC577-4937-4F81-852A-2608FE4E6E62}"/>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COPIL 08.02.2019</Template>
  <TotalTime>138</TotalTime>
  <Words>703</Words>
  <Application>Microsoft Office PowerPoint</Application>
  <PresentationFormat>Affichage à l'écran (4:3)</PresentationFormat>
  <Paragraphs>109</Paragraphs>
  <Slides>11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Arial Black</vt:lpstr>
      <vt:lpstr>Calibri</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ACADEMIE DE LYON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evergnole</dc:creator>
  <cp:lastModifiedBy>bgerard1</cp:lastModifiedBy>
  <cp:revision>12</cp:revision>
  <cp:lastPrinted>2019-04-12T11:50:19Z</cp:lastPrinted>
  <dcterms:created xsi:type="dcterms:W3CDTF">2019-04-10T09:50:13Z</dcterms:created>
  <dcterms:modified xsi:type="dcterms:W3CDTF">2019-11-19T13:21:33Z</dcterms:modified>
</cp:coreProperties>
</file>