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59" r:id="rId3"/>
    <p:sldId id="261" r:id="rId4"/>
    <p:sldId id="263" r:id="rId5"/>
    <p:sldId id="262" r:id="rId6"/>
    <p:sldId id="265" r:id="rId7"/>
    <p:sldId id="264" r:id="rId8"/>
    <p:sldId id="267" r:id="rId9"/>
    <p:sldId id="270" r:id="rId10"/>
    <p:sldId id="271" r:id="rId11"/>
    <p:sldId id="272" r:id="rId12"/>
    <p:sldId id="266" r:id="rId13"/>
    <p:sldId id="275" r:id="rId14"/>
    <p:sldId id="269" r:id="rId15"/>
    <p:sldId id="273" r:id="rId16"/>
    <p:sldId id="274" r:id="rId17"/>
    <p:sldId id="278" r:id="rId18"/>
    <p:sldId id="281" r:id="rId19"/>
    <p:sldId id="279" r:id="rId20"/>
    <p:sldId id="280" r:id="rId21"/>
    <p:sldId id="268" r:id="rId22"/>
    <p:sldId id="283" r:id="rId23"/>
    <p:sldId id="282" r:id="rId24"/>
    <p:sldId id="284" r:id="rId25"/>
    <p:sldId id="287" r:id="rId26"/>
    <p:sldId id="285" r:id="rId27"/>
    <p:sldId id="276" r:id="rId28"/>
    <p:sldId id="277" r:id="rId29"/>
    <p:sldId id="260" r:id="rId3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perrier" initials="p" lastIdx="2" clrIdx="0">
    <p:extLst>
      <p:ext uri="{19B8F6BF-5375-455C-9EA6-DF929625EA0E}">
        <p15:presenceInfo xmlns:p15="http://schemas.microsoft.com/office/powerpoint/2012/main" userId="pperr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1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80109" autoAdjust="0"/>
  </p:normalViewPr>
  <p:slideViewPr>
    <p:cSldViewPr snapToGrid="0">
      <p:cViewPr varScale="1">
        <p:scale>
          <a:sx n="59" d="100"/>
          <a:sy n="59" d="100"/>
        </p:scale>
        <p:origin x="1698"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7" d="100"/>
          <a:sy n="57" d="100"/>
        </p:scale>
        <p:origin x="250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7T14:29:32.277"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2D1BA08-9D49-45AE-AB9F-41FB707FE192}" type="datetimeFigureOut">
              <a:rPr lang="fr-FR" smtClean="0"/>
              <a:t>25/09/2019</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CE821AC-C6C7-4C5C-B37F-4E1318E7F465}" type="slidenum">
              <a:rPr lang="fr-FR" smtClean="0"/>
              <a:t>‹N°›</a:t>
            </a:fld>
            <a:endParaRPr lang="fr-FR"/>
          </a:p>
        </p:txBody>
      </p:sp>
    </p:spTree>
    <p:extLst>
      <p:ext uri="{BB962C8B-B14F-4D97-AF65-F5344CB8AC3E}">
        <p14:creationId xmlns:p14="http://schemas.microsoft.com/office/powerpoint/2010/main" val="1554819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E6211F-D4E1-490D-854E-B8D14DF14210}" type="datetimeFigureOut">
              <a:rPr lang="fr-FR" smtClean="0"/>
              <a:t>25/09/2019</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4B7F6FF-BAE9-4096-9ED9-30A749D01CE5}" type="slidenum">
              <a:rPr lang="fr-FR" smtClean="0"/>
              <a:t>‹N°›</a:t>
            </a:fld>
            <a:endParaRPr lang="fr-FR"/>
          </a:p>
        </p:txBody>
      </p:sp>
    </p:spTree>
    <p:extLst>
      <p:ext uri="{BB962C8B-B14F-4D97-AF65-F5344CB8AC3E}">
        <p14:creationId xmlns:p14="http://schemas.microsoft.com/office/powerpoint/2010/main" val="173485065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Rappel des objectifs qui restent généraux d’une année sur l’autre. Seules les</a:t>
            </a:r>
            <a:r>
              <a:rPr lang="fr-FR" baseline="0" dirty="0" smtClean="0"/>
              <a:t> thématiques varient. Cette année, il s’agissait du risque amiante dans les écoles.</a:t>
            </a:r>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2</a:t>
            </a:fld>
            <a:endParaRPr lang="fr-FR"/>
          </a:p>
        </p:txBody>
      </p:sp>
    </p:spTree>
    <p:extLst>
      <p:ext uri="{BB962C8B-B14F-4D97-AF65-F5344CB8AC3E}">
        <p14:creationId xmlns:p14="http://schemas.microsoft.com/office/powerpoint/2010/main" val="678949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3 dans la Loire, 3 dans l’Ain et 6 dans le Rhône.</a:t>
            </a:r>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12</a:t>
            </a:fld>
            <a:endParaRPr lang="fr-FR"/>
          </a:p>
        </p:txBody>
      </p:sp>
    </p:spTree>
    <p:extLst>
      <p:ext uri="{BB962C8B-B14F-4D97-AF65-F5344CB8AC3E}">
        <p14:creationId xmlns:p14="http://schemas.microsoft.com/office/powerpoint/2010/main" val="3753084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Concernant l’évaluation des risques professionnels nous sommes plutôt moins bons que la moyenne nationale (17% contre 33% au national)</a:t>
            </a:r>
          </a:p>
          <a:p>
            <a:r>
              <a:rPr lang="fr-FR" sz="1200" kern="1200" dirty="0" smtClean="0">
                <a:solidFill>
                  <a:schemeClr val="tx1"/>
                </a:solidFill>
                <a:effectLst/>
                <a:latin typeface="+mn-lt"/>
                <a:ea typeface="+mn-ea"/>
                <a:cs typeface="+mn-cs"/>
              </a:rPr>
              <a:t>- Mise à jour du DUERP et Programme</a:t>
            </a:r>
            <a:r>
              <a:rPr lang="fr-FR" sz="1200" kern="1200" baseline="0" dirty="0" smtClean="0">
                <a:solidFill>
                  <a:schemeClr val="tx1"/>
                </a:solidFill>
                <a:effectLst/>
                <a:latin typeface="+mn-lt"/>
                <a:ea typeface="+mn-ea"/>
                <a:cs typeface="+mn-cs"/>
              </a:rPr>
              <a:t> annuel de prévention ou plan d’action à revoir sans grande (pas de différence avec le national).</a:t>
            </a:r>
            <a:endParaRPr lang="fr-FR" sz="1200" kern="1200" dirty="0" smtClean="0">
              <a:solidFill>
                <a:schemeClr val="tx1"/>
              </a:solidFill>
              <a:effectLst/>
              <a:latin typeface="+mn-lt"/>
              <a:ea typeface="+mn-ea"/>
              <a:cs typeface="+mn-cs"/>
            </a:endParaRPr>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13</a:t>
            </a:fld>
            <a:endParaRPr lang="fr-FR"/>
          </a:p>
        </p:txBody>
      </p:sp>
    </p:spTree>
    <p:extLst>
      <p:ext uri="{BB962C8B-B14F-4D97-AF65-F5344CB8AC3E}">
        <p14:creationId xmlns:p14="http://schemas.microsoft.com/office/powerpoint/2010/main" val="3273280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FR" sz="1200" b="1" i="1" u="sng" kern="1200" dirty="0" smtClean="0">
                <a:solidFill>
                  <a:schemeClr val="tx1"/>
                </a:solidFill>
                <a:effectLst/>
                <a:latin typeface="+mn-lt"/>
                <a:ea typeface="+mn-ea"/>
                <a:cs typeface="+mn-cs"/>
              </a:rPr>
              <a:t>Les électrodes de type </a:t>
            </a:r>
            <a:r>
              <a:rPr lang="fr-FR" sz="1200" b="1" i="1" u="sng" kern="1200" dirty="0" err="1" smtClean="0">
                <a:solidFill>
                  <a:schemeClr val="tx1"/>
                </a:solidFill>
                <a:effectLst/>
                <a:latin typeface="+mn-lt"/>
                <a:ea typeface="+mn-ea"/>
                <a:cs typeface="+mn-cs"/>
              </a:rPr>
              <a:t>Thorié</a:t>
            </a:r>
            <a:r>
              <a:rPr lang="fr-FR" sz="1200" b="1" i="1" u="sng"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contiennent du thorium (élément naturellement radioactif).</a:t>
            </a:r>
            <a:r>
              <a:rPr lang="fr-FR" sz="1200" kern="1200" baseline="0" dirty="0" smtClean="0">
                <a:solidFill>
                  <a:schemeClr val="tx1"/>
                </a:solidFill>
                <a:effectLst/>
                <a:latin typeface="+mn-lt"/>
                <a:ea typeface="+mn-ea"/>
                <a:cs typeface="+mn-cs"/>
              </a:rPr>
              <a:t> L’inhalation des fumées implique un risque d’exposition interne) </a:t>
            </a: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a:t>
            </a:r>
            <a:r>
              <a:rPr lang="fr-FR" baseline="0" dirty="0" smtClean="0"/>
              <a:t>  </a:t>
            </a:r>
            <a:r>
              <a:rPr lang="fr-FR" b="1" i="1" u="sng" dirty="0" smtClean="0">
                <a:solidFill>
                  <a:srgbClr val="FF0000"/>
                </a:solidFill>
              </a:rPr>
              <a:t>Le dichlorométhane, ou chlorure de méthylène, est un solvant chloré extrêmement dangereux</a:t>
            </a:r>
            <a:r>
              <a:rPr lang="fr-FR" dirty="0" smtClean="0"/>
              <a:t>, très largement utilisé dans le décapage de bois et métaux. En effet, respirer 5 ou 6 bouffées d’air riche en dichlorométhane, au dessus de la cuve de décapage par exemple, conduit inévitablement à la mort.</a:t>
            </a:r>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14</a:t>
            </a:fld>
            <a:endParaRPr lang="fr-FR"/>
          </a:p>
        </p:txBody>
      </p:sp>
    </p:spTree>
    <p:extLst>
      <p:ext uri="{BB962C8B-B14F-4D97-AF65-F5344CB8AC3E}">
        <p14:creationId xmlns:p14="http://schemas.microsoft.com/office/powerpoint/2010/main" val="3278655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Les moyens d’évacuation sont principalement des bras articulés (tous les lycées)</a:t>
            </a:r>
            <a:r>
              <a:rPr lang="fr-FR" sz="1200" kern="1200" baseline="0" dirty="0" smtClean="0">
                <a:solidFill>
                  <a:schemeClr val="tx1"/>
                </a:solidFill>
                <a:effectLst/>
                <a:latin typeface="+mn-lt"/>
                <a:ea typeface="+mn-ea"/>
                <a:cs typeface="+mn-cs"/>
              </a:rPr>
              <a:t> et tous disposent de cabines de soudage identifiées</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Nette avantage à l’académie de </a:t>
            </a:r>
            <a:r>
              <a:rPr lang="fr-FR" sz="1200" kern="1200" dirty="0" err="1" smtClean="0">
                <a:solidFill>
                  <a:schemeClr val="tx1"/>
                </a:solidFill>
                <a:effectLst/>
                <a:latin typeface="+mn-lt"/>
                <a:ea typeface="+mn-ea"/>
                <a:cs typeface="+mn-cs"/>
              </a:rPr>
              <a:t>lyon</a:t>
            </a:r>
            <a:r>
              <a:rPr lang="fr-FR" sz="1200" kern="1200" dirty="0" smtClean="0">
                <a:solidFill>
                  <a:schemeClr val="tx1"/>
                </a:solidFill>
                <a:effectLst/>
                <a:latin typeface="+mn-lt"/>
                <a:ea typeface="+mn-ea"/>
                <a:cs typeface="+mn-cs"/>
              </a:rPr>
              <a:t> par rapport au national sur les dispositifs de captage de fumée.</a:t>
            </a:r>
          </a:p>
          <a:p>
            <a:r>
              <a:rPr lang="fr-FR" sz="1200" kern="1200" dirty="0" smtClean="0">
                <a:solidFill>
                  <a:schemeClr val="tx1"/>
                </a:solidFill>
                <a:effectLst/>
                <a:latin typeface="+mn-lt"/>
                <a:ea typeface="+mn-ea"/>
                <a:cs typeface="+mn-cs"/>
              </a:rPr>
              <a:t>Il faut dire que la</a:t>
            </a:r>
            <a:r>
              <a:rPr lang="fr-FR" sz="1200" kern="1200" baseline="0" dirty="0" smtClean="0">
                <a:solidFill>
                  <a:schemeClr val="tx1"/>
                </a:solidFill>
                <a:effectLst/>
                <a:latin typeface="+mn-lt"/>
                <a:ea typeface="+mn-ea"/>
                <a:cs typeface="+mn-cs"/>
              </a:rPr>
              <a:t> collectivité de rattachement a fait un gros effort ces dernières années sur ce point là.</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15</a:t>
            </a:fld>
            <a:endParaRPr lang="fr-FR"/>
          </a:p>
        </p:txBody>
      </p:sp>
    </p:spTree>
    <p:extLst>
      <p:ext uri="{BB962C8B-B14F-4D97-AF65-F5344CB8AC3E}">
        <p14:creationId xmlns:p14="http://schemas.microsoft.com/office/powerpoint/2010/main" val="3270758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Tant</a:t>
            </a:r>
            <a:r>
              <a:rPr lang="fr-FR" sz="1200" kern="1200" baseline="0" dirty="0" smtClean="0">
                <a:solidFill>
                  <a:schemeClr val="tx1"/>
                </a:solidFill>
                <a:effectLst/>
                <a:latin typeface="+mn-lt"/>
                <a:ea typeface="+mn-ea"/>
                <a:cs typeface="+mn-cs"/>
              </a:rPr>
              <a:t> sur l’académie qu’au national, les dispositifs de ventilation n’ont pas pour la grande majorité un suivi réglementaire.</a:t>
            </a:r>
          </a:p>
          <a:p>
            <a:r>
              <a:rPr lang="fr-FR" sz="1200" kern="1200" baseline="0" dirty="0" smtClean="0">
                <a:solidFill>
                  <a:schemeClr val="tx1"/>
                </a:solidFill>
                <a:effectLst/>
                <a:latin typeface="+mn-lt"/>
                <a:ea typeface="+mn-ea"/>
                <a:cs typeface="+mn-cs"/>
              </a:rPr>
              <a:t>Ceci devrait être corrigé suite aux inspections.</a:t>
            </a:r>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16</a:t>
            </a:fld>
            <a:endParaRPr lang="fr-FR"/>
          </a:p>
        </p:txBody>
      </p:sp>
    </p:spTree>
    <p:extLst>
      <p:ext uri="{BB962C8B-B14F-4D97-AF65-F5344CB8AC3E}">
        <p14:creationId xmlns:p14="http://schemas.microsoft.com/office/powerpoint/2010/main" val="228565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Autres points noirs qui vont également avec le réglementaire.</a:t>
            </a:r>
          </a:p>
          <a:p>
            <a:r>
              <a:rPr lang="fr-FR" sz="1200" kern="1200" dirty="0" smtClean="0">
                <a:solidFill>
                  <a:schemeClr val="tx1"/>
                </a:solidFill>
                <a:effectLst/>
                <a:latin typeface="+mn-lt"/>
                <a:ea typeface="+mn-ea"/>
                <a:cs typeface="+mn-cs"/>
              </a:rPr>
              <a:t>Manquement au niveau national également mais assez accentué sur l’académie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poussières se définissent comme suit : " toute particule solide dont le diamètre aérodynamique est au plus égal à 100 micromètres ou dont la vitesse limite de chute, dans les conditions normales de température, est au plus égale à 0,25 mètre par seconde. Les poussières ainsi définies sont appelées "poussières totales".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smtClean="0">
                <a:solidFill>
                  <a:srgbClr val="FF0000"/>
                </a:solidFill>
              </a:rPr>
              <a:t>Toute poussière susceptible d'atteindre les alvéoles pulmonaires est considérée comme "poussière alvéolaire ». </a:t>
            </a:r>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17</a:t>
            </a:fld>
            <a:endParaRPr lang="fr-FR"/>
          </a:p>
        </p:txBody>
      </p:sp>
    </p:spTree>
    <p:extLst>
      <p:ext uri="{BB962C8B-B14F-4D97-AF65-F5344CB8AC3E}">
        <p14:creationId xmlns:p14="http://schemas.microsoft.com/office/powerpoint/2010/main" val="4035330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Des motifs de satisfaction sur cette diapos</a:t>
            </a:r>
            <a:r>
              <a:rPr lang="fr-FR" sz="1200" kern="1200" baseline="0" dirty="0" smtClean="0">
                <a:solidFill>
                  <a:schemeClr val="tx1"/>
                </a:solidFill>
                <a:effectLst/>
                <a:latin typeface="+mn-lt"/>
                <a:ea typeface="+mn-ea"/>
                <a:cs typeface="+mn-cs"/>
              </a:rPr>
              <a:t> pour l’académie mis à part le marquage au sol des voies de circulation.</a:t>
            </a: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18</a:t>
            </a:fld>
            <a:endParaRPr lang="fr-FR"/>
          </a:p>
        </p:txBody>
      </p:sp>
    </p:spTree>
    <p:extLst>
      <p:ext uri="{BB962C8B-B14F-4D97-AF65-F5344CB8AC3E}">
        <p14:creationId xmlns:p14="http://schemas.microsoft.com/office/powerpoint/2010/main" val="341526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Le risque bruit n’est pas mesuré ni évalué et une minorité de plateaux techniques</a:t>
            </a:r>
            <a:r>
              <a:rPr lang="fr-FR" sz="1200" kern="1200" baseline="0" dirty="0" smtClean="0">
                <a:solidFill>
                  <a:schemeClr val="tx1"/>
                </a:solidFill>
                <a:effectLst/>
                <a:latin typeface="+mn-lt"/>
                <a:ea typeface="+mn-ea"/>
                <a:cs typeface="+mn-cs"/>
              </a:rPr>
              <a:t> disposent de traitements acoustiques.</a:t>
            </a: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19</a:t>
            </a:fld>
            <a:endParaRPr lang="fr-FR"/>
          </a:p>
        </p:txBody>
      </p:sp>
    </p:spTree>
    <p:extLst>
      <p:ext uri="{BB962C8B-B14F-4D97-AF65-F5344CB8AC3E}">
        <p14:creationId xmlns:p14="http://schemas.microsoft.com/office/powerpoint/2010/main" val="2509011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On remarque que sur l’académie de Lyon une large</a:t>
            </a:r>
            <a:r>
              <a:rPr lang="fr-FR" baseline="0" dirty="0" smtClean="0"/>
              <a:t> majorité d’EPLE fournissent les EPI aux enseignants comme l’impose la réglementation et qu’ils sont portés systématiquement ce qui peut se comprendre pour ces métiers là.</a:t>
            </a:r>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20</a:t>
            </a:fld>
            <a:endParaRPr lang="fr-FR"/>
          </a:p>
        </p:txBody>
      </p:sp>
    </p:spTree>
    <p:extLst>
      <p:ext uri="{BB962C8B-B14F-4D97-AF65-F5344CB8AC3E}">
        <p14:creationId xmlns:p14="http://schemas.microsoft.com/office/powerpoint/2010/main" val="2204959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21</a:t>
            </a:fld>
            <a:endParaRPr lang="fr-FR"/>
          </a:p>
        </p:txBody>
      </p:sp>
    </p:spTree>
    <p:extLst>
      <p:ext uri="{BB962C8B-B14F-4D97-AF65-F5344CB8AC3E}">
        <p14:creationId xmlns:p14="http://schemas.microsoft.com/office/powerpoint/2010/main" val="374268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A : Activités principales : contrôle conseil expertise – 28%  – détaillé plus loin</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B : Autres activités – conseil courriels</a:t>
            </a:r>
            <a:r>
              <a:rPr lang="fr-FR" sz="1200" kern="1200" baseline="0" dirty="0" smtClean="0">
                <a:solidFill>
                  <a:schemeClr val="tx1"/>
                </a:solidFill>
                <a:effectLst/>
                <a:latin typeface="+mn-lt"/>
                <a:ea typeface="+mn-ea"/>
                <a:cs typeface="+mn-cs"/>
              </a:rPr>
              <a:t> autoformation tâches administratives – 32%  – afflux toujours plus fort de questions à traiter par courriel</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dirty="0" smtClean="0"/>
              <a:t>40% restants</a:t>
            </a:r>
            <a:r>
              <a:rPr lang="fr-FR" baseline="0" dirty="0" smtClean="0"/>
              <a:t> – formation – réunions – groupes de travail – différents dossiers - pédagogique</a:t>
            </a:r>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4</a:t>
            </a:fld>
            <a:endParaRPr lang="fr-FR"/>
          </a:p>
        </p:txBody>
      </p:sp>
    </p:spTree>
    <p:extLst>
      <p:ext uri="{BB962C8B-B14F-4D97-AF65-F5344CB8AC3E}">
        <p14:creationId xmlns:p14="http://schemas.microsoft.com/office/powerpoint/2010/main" val="1214837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Zone 1 </a:t>
            </a:r>
            <a:r>
              <a:rPr lang="fr-FR" sz="1200" b="0" i="0" u="none" strike="noStrike" kern="1200" baseline="0" dirty="0" smtClean="0">
                <a:solidFill>
                  <a:schemeClr val="tx1"/>
                </a:solidFill>
                <a:latin typeface="+mn-lt"/>
                <a:ea typeface="+mn-ea"/>
                <a:cs typeface="+mn-cs"/>
              </a:rPr>
              <a:t>: </a:t>
            </a:r>
            <a:r>
              <a:rPr lang="fr-FR" sz="1200" b="1" i="0" u="none" strike="noStrike" kern="1200" baseline="0" dirty="0" smtClean="0">
                <a:solidFill>
                  <a:schemeClr val="tx1"/>
                </a:solidFill>
                <a:latin typeface="+mn-lt"/>
                <a:ea typeface="+mn-ea"/>
                <a:cs typeface="+mn-cs"/>
              </a:rPr>
              <a:t>zones à potentiel radon faible</a:t>
            </a:r>
            <a:endParaRPr lang="fr-FR" sz="1200" b="0" i="0" u="none" strike="noStrike" kern="1200" baseline="0" dirty="0" smtClean="0">
              <a:solidFill>
                <a:schemeClr val="tx1"/>
              </a:solidFill>
              <a:latin typeface="+mn-lt"/>
              <a:ea typeface="+mn-ea"/>
              <a:cs typeface="+mn-cs"/>
            </a:endParaRPr>
          </a:p>
          <a:p>
            <a:r>
              <a:rPr lang="fr-FR" sz="1200" b="1" i="0" u="none" strike="noStrike" kern="1200" baseline="0" dirty="0" smtClean="0">
                <a:solidFill>
                  <a:schemeClr val="tx1"/>
                </a:solidFill>
                <a:latin typeface="+mn-lt"/>
                <a:ea typeface="+mn-ea"/>
                <a:cs typeface="+mn-cs"/>
              </a:rPr>
              <a:t>Zone 2 </a:t>
            </a:r>
            <a:r>
              <a:rPr lang="fr-FR" sz="1200" b="0" i="0" u="none" strike="noStrike" kern="1200" baseline="0" dirty="0" smtClean="0">
                <a:solidFill>
                  <a:schemeClr val="tx1"/>
                </a:solidFill>
                <a:latin typeface="+mn-lt"/>
                <a:ea typeface="+mn-ea"/>
                <a:cs typeface="+mn-cs"/>
              </a:rPr>
              <a:t>: </a:t>
            </a:r>
            <a:r>
              <a:rPr lang="fr-FR" sz="1200" b="1" i="0" u="none" strike="noStrike" kern="1200" baseline="0" dirty="0" smtClean="0">
                <a:solidFill>
                  <a:schemeClr val="tx1"/>
                </a:solidFill>
                <a:latin typeface="+mn-lt"/>
                <a:ea typeface="+mn-ea"/>
                <a:cs typeface="+mn-cs"/>
              </a:rPr>
              <a:t>zones à potentiel radon faible mais sur lesquelles des facteurs géologiques particuliers peuvent faciliter le transfert vers les bâtiments</a:t>
            </a:r>
            <a:endParaRPr lang="fr-FR" sz="1200" b="0" i="0" u="none" strike="noStrike" kern="1200" baseline="0" dirty="0" smtClean="0">
              <a:solidFill>
                <a:schemeClr val="tx1"/>
              </a:solidFill>
              <a:latin typeface="+mn-lt"/>
              <a:ea typeface="+mn-ea"/>
              <a:cs typeface="+mn-cs"/>
            </a:endParaRPr>
          </a:p>
          <a:p>
            <a:r>
              <a:rPr lang="fr-FR" sz="1200" b="1" i="0" u="none" strike="noStrike" kern="1200" baseline="0" dirty="0" smtClean="0">
                <a:solidFill>
                  <a:schemeClr val="tx1"/>
                </a:solidFill>
                <a:latin typeface="+mn-lt"/>
                <a:ea typeface="+mn-ea"/>
                <a:cs typeface="+mn-cs"/>
              </a:rPr>
              <a:t>Zone 3 </a:t>
            </a:r>
            <a:r>
              <a:rPr lang="fr-FR" sz="1200" b="0" i="0" u="none" strike="noStrike" kern="1200" baseline="0" dirty="0" smtClean="0">
                <a:solidFill>
                  <a:schemeClr val="tx1"/>
                </a:solidFill>
                <a:latin typeface="+mn-lt"/>
                <a:ea typeface="+mn-ea"/>
                <a:cs typeface="+mn-cs"/>
              </a:rPr>
              <a:t>: </a:t>
            </a:r>
            <a:r>
              <a:rPr lang="fr-FR" sz="1200" b="1" i="0" u="none" strike="noStrike" kern="1200" baseline="0" dirty="0" smtClean="0">
                <a:solidFill>
                  <a:schemeClr val="tx1"/>
                </a:solidFill>
                <a:latin typeface="+mn-lt"/>
                <a:ea typeface="+mn-ea"/>
                <a:cs typeface="+mn-cs"/>
              </a:rPr>
              <a:t>zones à potentiel radon significatif</a:t>
            </a:r>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22</a:t>
            </a:fld>
            <a:endParaRPr lang="fr-FR"/>
          </a:p>
        </p:txBody>
      </p:sp>
    </p:spTree>
    <p:extLst>
      <p:ext uri="{BB962C8B-B14F-4D97-AF65-F5344CB8AC3E}">
        <p14:creationId xmlns:p14="http://schemas.microsoft.com/office/powerpoint/2010/main" val="81348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26</a:t>
            </a:fld>
            <a:endParaRPr lang="fr-FR"/>
          </a:p>
        </p:txBody>
      </p:sp>
    </p:spTree>
    <p:extLst>
      <p:ext uri="{BB962C8B-B14F-4D97-AF65-F5344CB8AC3E}">
        <p14:creationId xmlns:p14="http://schemas.microsoft.com/office/powerpoint/2010/main" val="2781603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u="sng" kern="1200" dirty="0" smtClean="0">
                <a:solidFill>
                  <a:schemeClr val="tx1"/>
                </a:solidFill>
                <a:effectLst/>
                <a:latin typeface="+mn-lt"/>
                <a:ea typeface="+mn-ea"/>
                <a:cs typeface="+mn-cs"/>
              </a:rPr>
              <a:t>Assistants de prévention (AP) 2nd degré : </a:t>
            </a:r>
            <a:r>
              <a:rPr lang="fr-FR" sz="1200" kern="1200" dirty="0" smtClean="0">
                <a:solidFill>
                  <a:schemeClr val="tx1"/>
                </a:solidFill>
                <a:effectLst/>
                <a:latin typeface="+mn-lt"/>
                <a:ea typeface="+mn-ea"/>
                <a:cs typeface="+mn-cs"/>
              </a:rPr>
              <a:t>Désigner un AP dans chaque EPLE, CIO ou service, engager une animation par les CP et lancer un plan de formation</a:t>
            </a:r>
          </a:p>
          <a:p>
            <a:r>
              <a:rPr lang="fr-FR" sz="1200" kern="1200" dirty="0" smtClean="0">
                <a:solidFill>
                  <a:schemeClr val="tx1"/>
                </a:solidFill>
                <a:effectLst/>
                <a:latin typeface="+mn-lt"/>
                <a:ea typeface="+mn-ea"/>
                <a:cs typeface="+mn-cs"/>
              </a:rPr>
              <a:t> </a:t>
            </a:r>
          </a:p>
          <a:p>
            <a:pPr lvl="0"/>
            <a:r>
              <a:rPr lang="fr-FR" sz="1200" u="sng" kern="1200" dirty="0" smtClean="0">
                <a:solidFill>
                  <a:schemeClr val="tx1"/>
                </a:solidFill>
                <a:effectLst/>
                <a:latin typeface="+mn-lt"/>
                <a:ea typeface="+mn-ea"/>
                <a:cs typeface="+mn-cs"/>
              </a:rPr>
              <a:t>Assistants de prévention 1er degré : </a:t>
            </a:r>
            <a:r>
              <a:rPr lang="fr-FR" sz="1200" u="none" kern="1200" dirty="0" smtClean="0">
                <a:solidFill>
                  <a:schemeClr val="tx1"/>
                </a:solidFill>
                <a:effectLst/>
                <a:latin typeface="+mn-lt"/>
                <a:ea typeface="+mn-ea"/>
                <a:cs typeface="+mn-cs"/>
              </a:rPr>
              <a:t>P</a:t>
            </a:r>
            <a:r>
              <a:rPr lang="fr-FR" sz="1200" kern="1200" dirty="0" smtClean="0">
                <a:solidFill>
                  <a:schemeClr val="tx1"/>
                </a:solidFill>
                <a:effectLst/>
                <a:latin typeface="+mn-lt"/>
                <a:ea typeface="+mn-ea"/>
                <a:cs typeface="+mn-cs"/>
              </a:rPr>
              <a:t>réciser annuellement les actions à mener prioritairement dans chaque circonscription. Construire un outil de mesurage du temps investi à la mission d’AP.</a:t>
            </a:r>
          </a:p>
          <a:p>
            <a:r>
              <a:rPr lang="fr-FR" sz="1200" kern="1200" dirty="0" smtClean="0">
                <a:solidFill>
                  <a:schemeClr val="tx1"/>
                </a:solidFill>
                <a:effectLst/>
                <a:latin typeface="+mn-lt"/>
                <a:ea typeface="+mn-ea"/>
                <a:cs typeface="+mn-cs"/>
              </a:rPr>
              <a:t> </a:t>
            </a:r>
          </a:p>
          <a:p>
            <a:pPr lvl="0"/>
            <a:r>
              <a:rPr lang="fr-FR" sz="1200" u="sng" kern="1200" dirty="0" smtClean="0">
                <a:solidFill>
                  <a:schemeClr val="tx1"/>
                </a:solidFill>
                <a:effectLst/>
                <a:latin typeface="+mn-lt"/>
                <a:ea typeface="+mn-ea"/>
                <a:cs typeface="+mn-cs"/>
              </a:rPr>
              <a:t>DUERP </a:t>
            </a:r>
          </a:p>
          <a:p>
            <a:pPr lvl="0"/>
            <a:r>
              <a:rPr lang="fr-FR" sz="1200" u="sng" kern="1200" dirty="0" smtClean="0">
                <a:solidFill>
                  <a:schemeClr val="tx1"/>
                </a:solidFill>
                <a:effectLst/>
                <a:latin typeface="+mn-lt"/>
                <a:ea typeface="+mn-ea"/>
                <a:cs typeface="+mn-cs"/>
              </a:rPr>
              <a:t>Registre SST : </a:t>
            </a:r>
            <a:r>
              <a:rPr lang="fr-FR" sz="1200" kern="1200" dirty="0" smtClean="0">
                <a:solidFill>
                  <a:schemeClr val="tx1"/>
                </a:solidFill>
                <a:effectLst/>
                <a:latin typeface="+mn-lt"/>
                <a:ea typeface="+mn-ea"/>
                <a:cs typeface="+mn-cs"/>
              </a:rPr>
              <a:t>Alerter le réseau des AP sur leur rôle de suivi du registre. Rappeler aux personnes responsables de ces registres la nécessité de répondre à chaque signalement et de le clôturer dès lors qu’il est éradiqué.</a:t>
            </a:r>
          </a:p>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27</a:t>
            </a:fld>
            <a:endParaRPr lang="fr-FR"/>
          </a:p>
        </p:txBody>
      </p:sp>
    </p:spTree>
    <p:extLst>
      <p:ext uri="{BB962C8B-B14F-4D97-AF65-F5344CB8AC3E}">
        <p14:creationId xmlns:p14="http://schemas.microsoft.com/office/powerpoint/2010/main" val="2240061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b="1" u="sng" dirty="0" smtClean="0"/>
              <a:t>Article 5-7 </a:t>
            </a:r>
            <a:r>
              <a:rPr lang="fr-FR" sz="800" dirty="0" smtClean="0"/>
              <a:t>et 5-8 du décret 82-453</a:t>
            </a:r>
          </a:p>
          <a:p>
            <a:r>
              <a:rPr lang="fr-FR" sz="800" dirty="0" smtClean="0"/>
              <a:t>Le représentant du personnel au comité d'hygiène, de sécurité et des conditions de travail qui </a:t>
            </a:r>
            <a:r>
              <a:rPr lang="fr-FR" sz="800" b="1" u="sng" dirty="0" smtClean="0"/>
              <a:t>constate</a:t>
            </a:r>
            <a:r>
              <a:rPr lang="fr-FR" sz="800" dirty="0" smtClean="0"/>
              <a:t> qu'il existe une cause de danger grave et imminent, </a:t>
            </a:r>
            <a:r>
              <a:rPr lang="fr-FR" sz="800" b="1" u="sng" dirty="0" smtClean="0"/>
              <a:t>notamment par l'intermédiaire d'un agent</a:t>
            </a:r>
            <a:r>
              <a:rPr lang="fr-FR" sz="800" dirty="0" smtClean="0"/>
              <a:t>, en alerte immédiatement le chef de service ou son représentant selon la procédure prévue au premier alinéa de l'article 5-5 et </a:t>
            </a:r>
            <a:r>
              <a:rPr lang="fr-FR" sz="800" b="1" u="sng" dirty="0" smtClean="0"/>
              <a:t>consigne cet avis dans le registre</a:t>
            </a:r>
            <a:r>
              <a:rPr lang="fr-FR" sz="800" dirty="0" smtClean="0"/>
              <a:t> établi dans les conditions fixées à l'article 5-8.</a:t>
            </a:r>
          </a:p>
          <a:p>
            <a:endParaRPr lang="fr-FR" sz="800" dirty="0" smtClean="0"/>
          </a:p>
          <a:p>
            <a:r>
              <a:rPr kumimoji="0" lang="fr-FR" sz="800" b="1" i="0" u="sng" strike="noStrike" kern="1200" cap="none" spc="0" normalizeH="0" baseline="0" noProof="0" dirty="0" smtClean="0">
                <a:ln>
                  <a:noFill/>
                </a:ln>
                <a:solidFill>
                  <a:prstClr val="black"/>
                </a:solidFill>
                <a:effectLst/>
                <a:uLnTx/>
                <a:uFillTx/>
                <a:latin typeface="+mn-lt"/>
                <a:ea typeface="+mn-ea"/>
                <a:cs typeface="+mn-cs"/>
              </a:rPr>
              <a:t>article 5-8</a:t>
            </a:r>
          </a:p>
          <a:p>
            <a:r>
              <a:rPr lang="fr-FR" sz="800" dirty="0" smtClean="0"/>
              <a:t>Les avis mentionnés au premier alinéa de l'article 5-7 sont consignés dans un registre spécial côté et ouvert au timbre du comité. Il est tenu, sous la responsabilité du chef de service, à la disposition :</a:t>
            </a:r>
          </a:p>
          <a:p>
            <a:endParaRPr lang="fr-FR" sz="800" dirty="0" smtClean="0"/>
          </a:p>
          <a:p>
            <a:r>
              <a:rPr lang="fr-FR" sz="800" dirty="0" smtClean="0"/>
              <a:t>-des membres du comité d'hygiène, de sécurité et des conditions de travail ;</a:t>
            </a:r>
          </a:p>
          <a:p>
            <a:endParaRPr lang="fr-FR" sz="800" dirty="0" smtClean="0"/>
          </a:p>
          <a:p>
            <a:r>
              <a:rPr lang="fr-FR" sz="800" dirty="0" smtClean="0"/>
              <a:t>-de l'inspection du travail ;</a:t>
            </a:r>
          </a:p>
          <a:p>
            <a:endParaRPr lang="fr-FR" sz="800" dirty="0" smtClean="0"/>
          </a:p>
          <a:p>
            <a:r>
              <a:rPr lang="fr-FR" sz="800" dirty="0" smtClean="0"/>
              <a:t>-des inspecteurs santé et sécurité au travail du présent décret.</a:t>
            </a:r>
          </a:p>
          <a:p>
            <a:endParaRPr lang="fr-FR" sz="800" dirty="0" smtClean="0"/>
          </a:p>
          <a:p>
            <a:r>
              <a:rPr lang="fr-FR" sz="800" b="1" u="sng" dirty="0" smtClean="0"/>
              <a:t>Tout avis figurant sur le registre doit être daté et signé et comporter l'indication des postes de travail concernés, de la nature du danger et de sa cause, du nom de la ou des personnes exposées, les mesures prises par le chef de service y sont également consignées.</a:t>
            </a:r>
            <a:endParaRPr lang="fr-FR" sz="800" b="1" u="sng"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28</a:t>
            </a:fld>
            <a:endParaRPr lang="fr-FR"/>
          </a:p>
        </p:txBody>
      </p:sp>
    </p:spTree>
    <p:extLst>
      <p:ext uri="{BB962C8B-B14F-4D97-AF65-F5344CB8AC3E}">
        <p14:creationId xmlns:p14="http://schemas.microsoft.com/office/powerpoint/2010/main" val="3150693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formations à l’interne et à l’externe sont les</a:t>
            </a:r>
            <a:r>
              <a:rPr lang="fr-FR" baseline="0" dirty="0" smtClean="0"/>
              <a:t> mêmes que l’année précédente</a:t>
            </a:r>
          </a:p>
          <a:p>
            <a:r>
              <a:rPr lang="fr-FR" baseline="0" dirty="0" smtClean="0"/>
              <a:t>Chefs d’</a:t>
            </a:r>
            <a:r>
              <a:rPr lang="fr-FR" baseline="0" dirty="0" err="1" smtClean="0"/>
              <a:t>étab</a:t>
            </a:r>
            <a:r>
              <a:rPr lang="fr-FR" baseline="0" dirty="0" smtClean="0"/>
              <a:t> 1 jour</a:t>
            </a:r>
          </a:p>
          <a:p>
            <a:r>
              <a:rPr lang="fr-FR" baseline="0" dirty="0" smtClean="0"/>
              <a:t>Gestionnaires 2 jours en </a:t>
            </a:r>
            <a:r>
              <a:rPr lang="fr-FR" baseline="0" dirty="0" err="1" smtClean="0"/>
              <a:t>coanimation</a:t>
            </a:r>
            <a:r>
              <a:rPr lang="fr-FR" baseline="0" dirty="0" smtClean="0"/>
              <a:t> avec un agent comptable</a:t>
            </a:r>
          </a:p>
          <a:p>
            <a:r>
              <a:rPr lang="fr-FR" baseline="0" dirty="0" smtClean="0"/>
              <a:t>DDFPT 1 jour</a:t>
            </a:r>
          </a:p>
          <a:p>
            <a:r>
              <a:rPr lang="fr-FR" baseline="0" dirty="0" smtClean="0"/>
              <a:t>AP 2 jours + 1 jour en accompagnement d’inspection</a:t>
            </a:r>
          </a:p>
          <a:p>
            <a:r>
              <a:rPr lang="fr-FR" baseline="0" dirty="0" smtClean="0"/>
              <a:t>Directeurs ½ journée pour chaque formation – 4 groupes dans l’année.</a:t>
            </a:r>
          </a:p>
          <a:p>
            <a:endParaRPr lang="fr-FR" baseline="0" dirty="0" smtClean="0"/>
          </a:p>
          <a:p>
            <a:r>
              <a:rPr lang="fr-FR" baseline="0" dirty="0" smtClean="0"/>
              <a:t>IRA ½ journée</a:t>
            </a:r>
          </a:p>
          <a:p>
            <a:r>
              <a:rPr lang="fr-FR" baseline="0" dirty="0" smtClean="0"/>
              <a:t>INTEFP plusieurs interventions pour un total de 7 ½ journées</a:t>
            </a:r>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5</a:t>
            </a:fld>
            <a:endParaRPr lang="fr-FR"/>
          </a:p>
        </p:txBody>
      </p:sp>
    </p:spTree>
    <p:extLst>
      <p:ext uri="{BB962C8B-B14F-4D97-AF65-F5344CB8AC3E}">
        <p14:creationId xmlns:p14="http://schemas.microsoft.com/office/powerpoint/2010/main" val="353542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15 réunions</a:t>
            </a:r>
            <a:r>
              <a:rPr lang="fr-FR" baseline="0" dirty="0" smtClean="0"/>
              <a:t> de CHSCT sur 16</a:t>
            </a:r>
          </a:p>
          <a:p>
            <a:r>
              <a:rPr lang="fr-FR" baseline="0" dirty="0" smtClean="0"/>
              <a:t>8 visites de CHSCT sur 9</a:t>
            </a:r>
          </a:p>
          <a:p>
            <a:r>
              <a:rPr lang="fr-FR" baseline="0" dirty="0" smtClean="0"/>
              <a:t>Pas d’enquête At cette année</a:t>
            </a:r>
          </a:p>
          <a:p>
            <a:r>
              <a:rPr lang="fr-FR" baseline="0" dirty="0" smtClean="0"/>
              <a:t>3 réunion CHSCT ARA sur 3</a:t>
            </a:r>
          </a:p>
          <a:p>
            <a:endParaRPr lang="fr-FR" baseline="0" dirty="0" smtClean="0"/>
          </a:p>
          <a:p>
            <a:r>
              <a:rPr lang="fr-FR" baseline="0" dirty="0" smtClean="0"/>
              <a:t>Je suis sollicité à participer ponctuellement ou complètement aux différents travaux des groupes de travail des CHSCT</a:t>
            </a:r>
          </a:p>
          <a:p>
            <a:endParaRPr lang="fr-FR" baseline="0" dirty="0" smtClean="0"/>
          </a:p>
          <a:p>
            <a:r>
              <a:rPr lang="fr-FR" baseline="0" dirty="0" smtClean="0"/>
              <a:t>J’assure toujours le pilotage national du CAP AVAE (sujets d’examen) et, pour la moitié sud de la France, les VAE et l’examen ponctuel.</a:t>
            </a:r>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6</a:t>
            </a:fld>
            <a:endParaRPr lang="fr-FR"/>
          </a:p>
        </p:txBody>
      </p:sp>
    </p:spTree>
    <p:extLst>
      <p:ext uri="{BB962C8B-B14F-4D97-AF65-F5344CB8AC3E}">
        <p14:creationId xmlns:p14="http://schemas.microsoft.com/office/powerpoint/2010/main" val="318346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97% des inspections sont en auto saisine ;</a:t>
            </a:r>
          </a:p>
          <a:p>
            <a:r>
              <a:rPr lang="fr-FR" sz="1200" kern="1200" dirty="0" smtClean="0">
                <a:solidFill>
                  <a:schemeClr val="tx1"/>
                </a:solidFill>
                <a:effectLst/>
                <a:latin typeface="+mn-lt"/>
                <a:ea typeface="+mn-ea"/>
                <a:cs typeface="+mn-cs"/>
              </a:rPr>
              <a:t>3% des inspections ont été sollicitées par un IA-DASEN ;</a:t>
            </a:r>
          </a:p>
          <a:p>
            <a:r>
              <a:rPr lang="fr-FR" sz="1200" kern="1200" dirty="0" smtClean="0">
                <a:solidFill>
                  <a:schemeClr val="tx1"/>
                </a:solidFill>
                <a:effectLst/>
                <a:latin typeface="+mn-lt"/>
                <a:ea typeface="+mn-ea"/>
                <a:cs typeface="+mn-cs"/>
              </a:rPr>
              <a:t>81% des inspections sont complètes.</a:t>
            </a:r>
          </a:p>
          <a:p>
            <a:r>
              <a:rPr lang="fr-FR" dirty="0" smtClean="0"/>
              <a:t>Ce qui reste conforme</a:t>
            </a:r>
            <a:r>
              <a:rPr lang="fr-FR" baseline="0" dirty="0" smtClean="0"/>
              <a:t> aux souhaits des IG</a:t>
            </a:r>
          </a:p>
          <a:p>
            <a:r>
              <a:rPr lang="fr-FR" baseline="0" dirty="0" smtClean="0"/>
              <a:t>A noter cette année, la visite d’un service du rectorat</a:t>
            </a:r>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7</a:t>
            </a:fld>
            <a:endParaRPr lang="fr-FR"/>
          </a:p>
        </p:txBody>
      </p:sp>
    </p:spTree>
    <p:extLst>
      <p:ext uri="{BB962C8B-B14F-4D97-AF65-F5344CB8AC3E}">
        <p14:creationId xmlns:p14="http://schemas.microsoft.com/office/powerpoint/2010/main" val="1416009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La présentation s’attache aux performances sous la barre des 60 %. 9 observations dans 4 différents items se dégagent (ce qui est un plus par rapport à l’année dernière où nous avions 12 observations en dessous des 60%):</a:t>
            </a:r>
          </a:p>
          <a:p>
            <a:pPr lvl="0"/>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Mise à jour du DUERP : elle est généralement oubliée. Le DUERP est trop souvent regardé comme un document obligatoire et non comme un outil de pilotage.</a:t>
            </a:r>
          </a:p>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Intégration des RPS dans le DUERP : le DUERP se borne souvent à recenser les aspects matériels des situations de travail.</a:t>
            </a:r>
          </a:p>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Démarche participative : Satisfaction par rapport à l ’année précédente</a:t>
            </a:r>
          </a:p>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8</a:t>
            </a:fld>
            <a:endParaRPr lang="fr-FR"/>
          </a:p>
        </p:txBody>
      </p:sp>
    </p:spTree>
    <p:extLst>
      <p:ext uri="{BB962C8B-B14F-4D97-AF65-F5344CB8AC3E}">
        <p14:creationId xmlns:p14="http://schemas.microsoft.com/office/powerpoint/2010/main" val="1662609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mauvais résultats de ces trois observations sont liés au fait que les DUERP ne sont pas encore des outils de travail, de management et de pilotage.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Ceci devrait changer cette année si les EPLE utilisent l’outil ms à leur disposition dès ce début</a:t>
            </a:r>
            <a:r>
              <a:rPr lang="fr-FR" sz="1200" kern="1200" baseline="0" dirty="0" smtClean="0">
                <a:solidFill>
                  <a:schemeClr val="tx1"/>
                </a:solidFill>
                <a:effectLst/>
                <a:latin typeface="+mn-lt"/>
                <a:ea typeface="+mn-ea"/>
                <a:cs typeface="+mn-cs"/>
              </a:rPr>
              <a:t> d’année scolaire avec la circulaire de rentrée SST.</a:t>
            </a:r>
            <a:endParaRPr lang="fr-FR" sz="1200" kern="1200" dirty="0" smtClean="0">
              <a:solidFill>
                <a:schemeClr val="tx1"/>
              </a:solidFill>
              <a:effectLst/>
              <a:latin typeface="+mn-lt"/>
              <a:ea typeface="+mn-ea"/>
              <a:cs typeface="+mn-cs"/>
            </a:endParaRPr>
          </a:p>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9</a:t>
            </a:fld>
            <a:endParaRPr lang="fr-FR"/>
          </a:p>
        </p:txBody>
      </p:sp>
    </p:spTree>
    <p:extLst>
      <p:ext uri="{BB962C8B-B14F-4D97-AF65-F5344CB8AC3E}">
        <p14:creationId xmlns:p14="http://schemas.microsoft.com/office/powerpoint/2010/main" val="583797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Rapport de la commission – levée des réserves :  Pas très bien traité dans second degré</a:t>
            </a:r>
            <a:r>
              <a:rPr lang="fr-FR" sz="1200" kern="1200" baseline="0" dirty="0" smtClean="0">
                <a:solidFill>
                  <a:schemeClr val="tx1"/>
                </a:solidFill>
                <a:effectLst/>
                <a:latin typeface="+mn-lt"/>
                <a:ea typeface="+mn-ea"/>
                <a:cs typeface="+mn-cs"/>
              </a:rPr>
              <a:t> et p</a:t>
            </a:r>
            <a:r>
              <a:rPr lang="fr-FR" sz="1200" kern="1200" dirty="0" smtClean="0">
                <a:solidFill>
                  <a:schemeClr val="tx1"/>
                </a:solidFill>
                <a:effectLst/>
                <a:latin typeface="+mn-lt"/>
                <a:ea typeface="+mn-ea"/>
                <a:cs typeface="+mn-cs"/>
              </a:rPr>
              <a:t>remier degré, réponses obtenues plus confuses. Directeur d’école pas tenu informé par le propriétaire des suites données au</a:t>
            </a:r>
            <a:r>
              <a:rPr lang="fr-FR" sz="1200" kern="1200" baseline="0" dirty="0" smtClean="0">
                <a:solidFill>
                  <a:schemeClr val="tx1"/>
                </a:solidFill>
                <a:effectLst/>
                <a:latin typeface="+mn-lt"/>
                <a:ea typeface="+mn-ea"/>
                <a:cs typeface="+mn-cs"/>
              </a:rPr>
              <a:t> réserves. Comme l’année dernière.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Vacuité des dégagements : Amélioration mais Premier degré toujours en difficulté sue ce thème</a:t>
            </a:r>
            <a:r>
              <a:rPr lang="fr-FR" sz="1200" kern="1200" baseline="0" dirty="0" smtClean="0">
                <a:solidFill>
                  <a:schemeClr val="tx1"/>
                </a:solidFill>
                <a:effectLst/>
                <a:latin typeface="+mn-lt"/>
                <a:ea typeface="+mn-ea"/>
                <a:cs typeface="+mn-cs"/>
              </a:rPr>
              <a:t> par </a:t>
            </a:r>
            <a:r>
              <a:rPr lang="fr-FR" sz="1200" kern="1200" dirty="0" smtClean="0">
                <a:solidFill>
                  <a:schemeClr val="tx1"/>
                </a:solidFill>
                <a:effectLst/>
                <a:latin typeface="+mn-lt"/>
                <a:ea typeface="+mn-ea"/>
                <a:cs typeface="+mn-cs"/>
              </a:rPr>
              <a:t>manque de vigilance, manque de place</a:t>
            </a:r>
            <a:r>
              <a:rPr lang="fr-FR" sz="1200" kern="1200" baseline="0" dirty="0" smtClean="0">
                <a:solidFill>
                  <a:schemeClr val="tx1"/>
                </a:solidFill>
                <a:effectLst/>
                <a:latin typeface="+mn-lt"/>
                <a:ea typeface="+mn-ea"/>
                <a:cs typeface="+mn-cs"/>
              </a:rPr>
              <a:t> et </a:t>
            </a:r>
            <a:r>
              <a:rPr lang="fr-FR" sz="1200" kern="1200" dirty="0" smtClean="0">
                <a:solidFill>
                  <a:schemeClr val="tx1"/>
                </a:solidFill>
                <a:effectLst/>
                <a:latin typeface="+mn-lt"/>
                <a:ea typeface="+mn-ea"/>
                <a:cs typeface="+mn-cs"/>
              </a:rPr>
              <a:t>méconnaissance des exigences règlementaires.</a:t>
            </a:r>
          </a:p>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10</a:t>
            </a:fld>
            <a:endParaRPr lang="fr-FR"/>
          </a:p>
        </p:txBody>
      </p:sp>
    </p:spTree>
    <p:extLst>
      <p:ext uri="{BB962C8B-B14F-4D97-AF65-F5344CB8AC3E}">
        <p14:creationId xmlns:p14="http://schemas.microsoft.com/office/powerpoint/2010/main" val="3652224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DTA Existant : ils existent souvent mais ne sont pas toujours communiqués par les propriétaires (fiche récapitulative). Amélioration tout de même cette année, ils</a:t>
            </a:r>
            <a:r>
              <a:rPr lang="fr-FR" sz="1200" kern="1200" baseline="0" dirty="0" smtClean="0">
                <a:solidFill>
                  <a:schemeClr val="tx1"/>
                </a:solidFill>
                <a:effectLst/>
                <a:latin typeface="+mn-lt"/>
                <a:ea typeface="+mn-ea"/>
                <a:cs typeface="+mn-cs"/>
              </a:rPr>
              <a:t> existent.</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Communication aux agents : quand on dit aux agents, c’est l’ensemble de la communauté</a:t>
            </a:r>
            <a:r>
              <a:rPr lang="fr-FR" sz="1200" kern="1200" baseline="0" dirty="0" smtClean="0">
                <a:solidFill>
                  <a:schemeClr val="tx1"/>
                </a:solidFill>
                <a:effectLst/>
                <a:latin typeface="+mn-lt"/>
                <a:ea typeface="+mn-ea"/>
                <a:cs typeface="+mn-cs"/>
              </a:rPr>
              <a:t> éducative (territoriaux compris) </a:t>
            </a:r>
            <a:r>
              <a:rPr lang="fr-FR" sz="1200" kern="1200" dirty="0" smtClean="0">
                <a:solidFill>
                  <a:schemeClr val="tx1"/>
                </a:solidFill>
                <a:effectLst/>
                <a:latin typeface="+mn-lt"/>
                <a:ea typeface="+mn-ea"/>
                <a:cs typeface="+mn-cs"/>
              </a:rPr>
              <a:t>souvent oubliée.</a:t>
            </a:r>
          </a:p>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Fiche récapitulative : jamais annexé au DUERP donc une piste de progrès importante</a:t>
            </a:r>
          </a:p>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Suivi des préconisations : si préconisées souvent oubliées.</a:t>
            </a:r>
          </a:p>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Fiche récapitulative annexée au DUERP : cette fiche n’est jamais présente et exploitée</a:t>
            </a:r>
            <a:r>
              <a:rPr lang="fr-FR" sz="1200" kern="1200" baseline="0" dirty="0" smtClean="0">
                <a:solidFill>
                  <a:schemeClr val="tx1"/>
                </a:solidFill>
                <a:effectLst/>
                <a:latin typeface="+mn-lt"/>
                <a:ea typeface="+mn-ea"/>
                <a:cs typeface="+mn-cs"/>
              </a:rPr>
              <a:t> dans le DUERP</a:t>
            </a:r>
            <a:r>
              <a:rPr lang="fr-FR" sz="1200" kern="1200" dirty="0" smtClean="0">
                <a:solidFill>
                  <a:schemeClr val="tx1"/>
                </a:solidFill>
                <a:effectLst/>
                <a:latin typeface="+mn-lt"/>
                <a:ea typeface="+mn-ea"/>
                <a:cs typeface="+mn-cs"/>
              </a:rPr>
              <a:t>.</a:t>
            </a:r>
          </a:p>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11</a:t>
            </a:fld>
            <a:endParaRPr lang="fr-FR"/>
          </a:p>
        </p:txBody>
      </p:sp>
    </p:spTree>
    <p:extLst>
      <p:ext uri="{BB962C8B-B14F-4D97-AF65-F5344CB8AC3E}">
        <p14:creationId xmlns:p14="http://schemas.microsoft.com/office/powerpoint/2010/main" val="4227557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8" y="-15954"/>
            <a:ext cx="9195516" cy="6889908"/>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700" y="5135247"/>
            <a:ext cx="939800" cy="1286506"/>
          </a:xfrm>
          <a:prstGeom prst="rect">
            <a:avLst/>
          </a:prstGeom>
        </p:spPr>
      </p:pic>
    </p:spTree>
    <p:extLst>
      <p:ext uri="{BB962C8B-B14F-4D97-AF65-F5344CB8AC3E}">
        <p14:creationId xmlns:p14="http://schemas.microsoft.com/office/powerpoint/2010/main" val="25805365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titre chap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31" y="-32197"/>
            <a:ext cx="9232862" cy="6922394"/>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700" y="5135247"/>
            <a:ext cx="939800" cy="1286506"/>
          </a:xfrm>
          <a:prstGeom prst="rect">
            <a:avLst/>
          </a:prstGeom>
        </p:spPr>
      </p:pic>
    </p:spTree>
    <p:extLst>
      <p:ext uri="{BB962C8B-B14F-4D97-AF65-F5344CB8AC3E}">
        <p14:creationId xmlns:p14="http://schemas.microsoft.com/office/powerpoint/2010/main" val="3998661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fin de document">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1" y="-8407"/>
            <a:ext cx="9169402" cy="6874814"/>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00" y="5211447"/>
            <a:ext cx="939800" cy="1286506"/>
          </a:xfrm>
          <a:prstGeom prst="rect">
            <a:avLst/>
          </a:prstGeom>
        </p:spPr>
      </p:pic>
    </p:spTree>
    <p:extLst>
      <p:ext uri="{BB962C8B-B14F-4D97-AF65-F5344CB8AC3E}">
        <p14:creationId xmlns:p14="http://schemas.microsoft.com/office/powerpoint/2010/main" val="8011754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contenu">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6100" y="6230536"/>
            <a:ext cx="1346200" cy="558872"/>
          </a:xfrm>
          <a:prstGeom prst="rect">
            <a:avLst/>
          </a:prstGeom>
        </p:spPr>
      </p:pic>
      <p:sp>
        <p:nvSpPr>
          <p:cNvPr id="13" name="Espace réservé du numéro de diapositive 5"/>
          <p:cNvSpPr>
            <a:spLocks noGrp="1"/>
          </p:cNvSpPr>
          <p:nvPr>
            <p:ph type="sldNum" sz="quarter" idx="4"/>
          </p:nvPr>
        </p:nvSpPr>
        <p:spPr>
          <a:xfrm>
            <a:off x="6896100" y="632740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5B465-768F-472B-948C-8202AA102334}" type="slidenum">
              <a:rPr lang="fr-FR" smtClean="0"/>
              <a:t>‹N°›</a:t>
            </a:fld>
            <a:endParaRPr lang="fr-FR"/>
          </a:p>
        </p:txBody>
      </p:sp>
    </p:spTree>
    <p:extLst>
      <p:ext uri="{BB962C8B-B14F-4D97-AF65-F5344CB8AC3E}">
        <p14:creationId xmlns:p14="http://schemas.microsoft.com/office/powerpoint/2010/main" val="13772122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30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1.png"/><Relationship Id="rId7"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5.emf"/><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6.emf"/><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txBox="1">
            <a:spLocks/>
          </p:cNvSpPr>
          <p:nvPr/>
        </p:nvSpPr>
        <p:spPr>
          <a:xfrm>
            <a:off x="3090594" y="2585837"/>
            <a:ext cx="5826983" cy="1442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smtClean="0">
                <a:solidFill>
                  <a:schemeClr val="bg1"/>
                </a:solidFill>
                <a:latin typeface="Arial Black" panose="020B0A04020102020204" pitchFamily="34" charset="0"/>
              </a:rPr>
              <a:t>BILAN d’ACTIVITE </a:t>
            </a:r>
          </a:p>
          <a:p>
            <a:r>
              <a:rPr lang="fr-FR" sz="3200" dirty="0">
                <a:solidFill>
                  <a:schemeClr val="bg1"/>
                </a:solidFill>
                <a:latin typeface="Arial Black" panose="020B0A04020102020204" pitchFamily="34" charset="0"/>
              </a:rPr>
              <a:t>d</a:t>
            </a:r>
            <a:r>
              <a:rPr lang="fr-FR" sz="3200" dirty="0" smtClean="0">
                <a:solidFill>
                  <a:schemeClr val="bg1"/>
                </a:solidFill>
                <a:latin typeface="Arial Black" panose="020B0A04020102020204" pitchFamily="34" charset="0"/>
              </a:rPr>
              <a:t>e l’ISST</a:t>
            </a:r>
            <a:endParaRPr lang="fr-FR" sz="3200" dirty="0">
              <a:solidFill>
                <a:schemeClr val="bg1"/>
              </a:solidFill>
              <a:latin typeface="Arial Black" panose="020B0A04020102020204" pitchFamily="34" charset="0"/>
            </a:endParaRPr>
          </a:p>
        </p:txBody>
      </p:sp>
      <p:sp>
        <p:nvSpPr>
          <p:cNvPr id="7" name="Sous-titre 3"/>
          <p:cNvSpPr txBox="1">
            <a:spLocks/>
          </p:cNvSpPr>
          <p:nvPr/>
        </p:nvSpPr>
        <p:spPr>
          <a:xfrm>
            <a:off x="3090594" y="3716042"/>
            <a:ext cx="5826983" cy="1387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smtClean="0"/>
              <a:t>Année </a:t>
            </a:r>
            <a:r>
              <a:rPr lang="fr-FR" smtClean="0"/>
              <a:t>scolaire 2018 - 2019</a:t>
            </a:r>
            <a:endParaRPr lang="fr-FR" dirty="0" smtClean="0"/>
          </a:p>
          <a:p>
            <a:endParaRPr lang="fr-FR" dirty="0"/>
          </a:p>
        </p:txBody>
      </p:sp>
      <p:grpSp>
        <p:nvGrpSpPr>
          <p:cNvPr id="8" name="Grouper 9"/>
          <p:cNvGrpSpPr/>
          <p:nvPr/>
        </p:nvGrpSpPr>
        <p:grpSpPr>
          <a:xfrm>
            <a:off x="3184313" y="2238108"/>
            <a:ext cx="525531" cy="171686"/>
            <a:chOff x="5391302" y="1426464"/>
            <a:chExt cx="604579" cy="197510"/>
          </a:xfrm>
          <a:solidFill>
            <a:schemeClr val="bg1"/>
          </a:solidFill>
        </p:grpSpPr>
        <p:sp>
          <p:nvSpPr>
            <p:cNvPr id="9" name="Rectangle 8"/>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865387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txBox="1">
            <a:spLocks/>
          </p:cNvSpPr>
          <p:nvPr/>
        </p:nvSpPr>
        <p:spPr>
          <a:xfrm>
            <a:off x="413514" y="138582"/>
            <a:ext cx="7881400" cy="847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dirty="0" smtClean="0">
                <a:latin typeface="Arial Black" panose="020B0A04020102020204" pitchFamily="34" charset="0"/>
              </a:rPr>
              <a:t>Bilan des inspections</a:t>
            </a:r>
            <a:endParaRPr lang="fr-FR" sz="2500" dirty="0">
              <a:latin typeface="Arial Black" panose="020B0A04020102020204" pitchFamily="34" charset="0"/>
            </a:endParaRPr>
          </a:p>
        </p:txBody>
      </p:sp>
      <p:grpSp>
        <p:nvGrpSpPr>
          <p:cNvPr id="4" name="Grouper 9"/>
          <p:cNvGrpSpPr/>
          <p:nvPr/>
        </p:nvGrpSpPr>
        <p:grpSpPr>
          <a:xfrm>
            <a:off x="502078" y="562292"/>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10</a:t>
            </a:fld>
            <a:endParaRPr lang="fr-FR" dirty="0"/>
          </a:p>
        </p:txBody>
      </p:sp>
      <p:pic>
        <p:nvPicPr>
          <p:cNvPr id="8" name="Image 7"/>
          <p:cNvPicPr>
            <a:picLocks noChangeAspect="1"/>
          </p:cNvPicPr>
          <p:nvPr/>
        </p:nvPicPr>
        <p:blipFill>
          <a:blip r:embed="rId3"/>
          <a:stretch>
            <a:fillRect/>
          </a:stretch>
        </p:blipFill>
        <p:spPr>
          <a:xfrm>
            <a:off x="1344862" y="733978"/>
            <a:ext cx="6241625" cy="5418563"/>
          </a:xfrm>
          <a:prstGeom prst="rect">
            <a:avLst/>
          </a:prstGeom>
          <a:ln w="25400">
            <a:solidFill>
              <a:schemeClr val="tx1"/>
            </a:solidFill>
          </a:ln>
        </p:spPr>
      </p:pic>
      <p:sp>
        <p:nvSpPr>
          <p:cNvPr id="12" name="Rectangle à coins arrondis 11"/>
          <p:cNvSpPr/>
          <p:nvPr/>
        </p:nvSpPr>
        <p:spPr>
          <a:xfrm>
            <a:off x="543409" y="3221666"/>
            <a:ext cx="8114579" cy="15948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543408" y="3507838"/>
            <a:ext cx="8114579" cy="15948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336902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txBox="1">
            <a:spLocks/>
          </p:cNvSpPr>
          <p:nvPr/>
        </p:nvSpPr>
        <p:spPr>
          <a:xfrm>
            <a:off x="378679" y="239806"/>
            <a:ext cx="7881400" cy="847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dirty="0" smtClean="0">
                <a:latin typeface="Arial Black" panose="020B0A04020102020204" pitchFamily="34" charset="0"/>
              </a:rPr>
              <a:t>Bilan des inspections</a:t>
            </a:r>
            <a:endParaRPr lang="fr-FR" sz="2500" dirty="0">
              <a:latin typeface="Arial Black" panose="020B0A04020102020204" pitchFamily="34" charset="0"/>
            </a:endParaRPr>
          </a:p>
        </p:txBody>
      </p:sp>
      <p:grpSp>
        <p:nvGrpSpPr>
          <p:cNvPr id="4" name="Grouper 9"/>
          <p:cNvGrpSpPr/>
          <p:nvPr/>
        </p:nvGrpSpPr>
        <p:grpSpPr>
          <a:xfrm>
            <a:off x="475953" y="663516"/>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11</a:t>
            </a:fld>
            <a:endParaRPr lang="fr-FR" dirty="0"/>
          </a:p>
        </p:txBody>
      </p:sp>
      <p:pic>
        <p:nvPicPr>
          <p:cNvPr id="3" name="Image 2"/>
          <p:cNvPicPr>
            <a:picLocks noChangeAspect="1"/>
          </p:cNvPicPr>
          <p:nvPr/>
        </p:nvPicPr>
        <p:blipFill>
          <a:blip r:embed="rId3"/>
          <a:stretch>
            <a:fillRect/>
          </a:stretch>
        </p:blipFill>
        <p:spPr>
          <a:xfrm>
            <a:off x="1683175" y="930335"/>
            <a:ext cx="6241625" cy="5418563"/>
          </a:xfrm>
          <a:prstGeom prst="rect">
            <a:avLst/>
          </a:prstGeom>
          <a:ln w="25400">
            <a:solidFill>
              <a:schemeClr val="tx1"/>
            </a:solidFill>
          </a:ln>
        </p:spPr>
      </p:pic>
      <p:sp>
        <p:nvSpPr>
          <p:cNvPr id="11" name="Rectangle à coins arrondis 10"/>
          <p:cNvSpPr/>
          <p:nvPr/>
        </p:nvSpPr>
        <p:spPr>
          <a:xfrm>
            <a:off x="558617" y="5752213"/>
            <a:ext cx="8114579" cy="12759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558616" y="6221307"/>
            <a:ext cx="8114579" cy="12759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122758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txBox="1">
            <a:spLocks/>
          </p:cNvSpPr>
          <p:nvPr/>
        </p:nvSpPr>
        <p:spPr>
          <a:xfrm>
            <a:off x="1709167" y="239806"/>
            <a:ext cx="6977633" cy="10998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Enquête </a:t>
            </a:r>
            <a:r>
              <a:rPr lang="fr-FR" sz="2400" b="1" u="sng"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nationale sur le risque lié à l’exposition des fumées de  </a:t>
            </a:r>
            <a:r>
              <a:rPr lang="fr-FR" sz="24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soudage dans les ateliers d’enseignement des lycées</a:t>
            </a:r>
            <a:endParaRPr lang="fr-FR" sz="2400" u="sng" dirty="0">
              <a:latin typeface="Arial Black" panose="020B0A04020102020204" pitchFamily="34" charset="0"/>
            </a:endParaRPr>
          </a:p>
        </p:txBody>
      </p:sp>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12</a:t>
            </a:fld>
            <a:endParaRPr lang="fr-FR" dirty="0"/>
          </a:p>
        </p:txBody>
      </p:sp>
      <p:sp>
        <p:nvSpPr>
          <p:cNvPr id="8" name="Rectangle 7"/>
          <p:cNvSpPr/>
          <p:nvPr/>
        </p:nvSpPr>
        <p:spPr>
          <a:xfrm>
            <a:off x="723014" y="1425544"/>
            <a:ext cx="7963786" cy="4524315"/>
          </a:xfrm>
          <a:prstGeom prst="rect">
            <a:avLst/>
          </a:prstGeom>
        </p:spPr>
        <p:txBody>
          <a:bodyPr wrap="square">
            <a:spAutoFit/>
          </a:bodyPr>
          <a:lstStyle/>
          <a:p>
            <a:pPr algn="just">
              <a:spcAft>
                <a:spcPts val="0"/>
              </a:spcAft>
            </a:pPr>
            <a:r>
              <a:rPr lang="fr-FR" dirty="0">
                <a:latin typeface="Verdana" panose="020B0604030504040204" pitchFamily="34" charset="0"/>
                <a:ea typeface="Times New Roman" panose="02020603050405020304" pitchFamily="18" charset="0"/>
              </a:rPr>
              <a:t>Un échantillonnage de </a:t>
            </a:r>
            <a:r>
              <a:rPr lang="fr-FR" dirty="0" smtClean="0">
                <a:latin typeface="Verdana" panose="020B0604030504040204" pitchFamily="34" charset="0"/>
                <a:ea typeface="Times New Roman" panose="02020603050405020304" pitchFamily="18" charset="0"/>
              </a:rPr>
              <a:t>dix </a:t>
            </a:r>
            <a:r>
              <a:rPr lang="fr-FR" dirty="0">
                <a:latin typeface="Verdana" panose="020B0604030504040204" pitchFamily="34" charset="0"/>
                <a:ea typeface="Times New Roman" panose="02020603050405020304" pitchFamily="18" charset="0"/>
              </a:rPr>
              <a:t>lycées, doit être utilisé par chaque ISST académique pour ce bilan. Nous avons opéré ce contrôle sur douze lycées : </a:t>
            </a:r>
            <a:endParaRPr lang="fr-FR" dirty="0">
              <a:latin typeface="Times New Roman" panose="02020603050405020304" pitchFamily="18" charset="0"/>
              <a:ea typeface="Times New Roman" panose="02020603050405020304" pitchFamily="18" charset="0"/>
            </a:endParaRPr>
          </a:p>
          <a:p>
            <a:pPr marL="900430" algn="just">
              <a:spcAft>
                <a:spcPts val="0"/>
              </a:spcAft>
            </a:pPr>
            <a:r>
              <a:rPr lang="fr-FR" dirty="0">
                <a:solidFill>
                  <a:srgbClr val="000000"/>
                </a:solidFill>
                <a:latin typeface="Verdana" panose="020B0604030504040204" pitchFamily="34"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marL="900430" algn="just">
              <a:spcAft>
                <a:spcPts val="0"/>
              </a:spcAft>
            </a:pPr>
            <a:r>
              <a:rPr lang="fr-FR" dirty="0">
                <a:solidFill>
                  <a:srgbClr val="000000"/>
                </a:solidFill>
                <a:latin typeface="Verdana" panose="020B0604030504040204" pitchFamily="34" charset="0"/>
                <a:ea typeface="Times New Roman" panose="02020603050405020304" pitchFamily="18" charset="0"/>
              </a:rPr>
              <a:t>LP Fernand Forest – 69 Saint </a:t>
            </a:r>
            <a:r>
              <a:rPr lang="fr-FR" dirty="0" err="1">
                <a:solidFill>
                  <a:srgbClr val="000000"/>
                </a:solidFill>
                <a:latin typeface="Verdana" panose="020B0604030504040204" pitchFamily="34" charset="0"/>
                <a:ea typeface="Times New Roman" panose="02020603050405020304" pitchFamily="18" charset="0"/>
              </a:rPr>
              <a:t>Priest</a:t>
            </a:r>
            <a:r>
              <a:rPr lang="fr-FR" dirty="0">
                <a:solidFill>
                  <a:srgbClr val="000000"/>
                </a:solidFill>
                <a:latin typeface="Verdana" panose="020B0604030504040204" pitchFamily="34"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marL="900430" algn="just">
              <a:spcAft>
                <a:spcPts val="0"/>
              </a:spcAft>
            </a:pPr>
            <a:r>
              <a:rPr lang="fr-FR" dirty="0">
                <a:solidFill>
                  <a:srgbClr val="000000"/>
                </a:solidFill>
                <a:latin typeface="Verdana" panose="020B0604030504040204" pitchFamily="34" charset="0"/>
                <a:ea typeface="Times New Roman" panose="02020603050405020304" pitchFamily="18" charset="0"/>
              </a:rPr>
              <a:t>LGT Albert Camus – 69 Rillieux la Pape</a:t>
            </a:r>
            <a:endParaRPr lang="fr-FR" dirty="0">
              <a:latin typeface="Times New Roman" panose="02020603050405020304" pitchFamily="18" charset="0"/>
              <a:ea typeface="Times New Roman" panose="02020603050405020304" pitchFamily="18" charset="0"/>
            </a:endParaRPr>
          </a:p>
          <a:p>
            <a:pPr marL="900430" algn="just">
              <a:spcAft>
                <a:spcPts val="0"/>
              </a:spcAft>
            </a:pPr>
            <a:r>
              <a:rPr lang="fr-FR" dirty="0">
                <a:solidFill>
                  <a:srgbClr val="000000"/>
                </a:solidFill>
                <a:latin typeface="Verdana" panose="020B0604030504040204" pitchFamily="34" charset="0"/>
                <a:ea typeface="Times New Roman" panose="02020603050405020304" pitchFamily="18" charset="0"/>
              </a:rPr>
              <a:t>LP Claude </a:t>
            </a:r>
            <a:r>
              <a:rPr lang="fr-FR" dirty="0" err="1">
                <a:solidFill>
                  <a:srgbClr val="000000"/>
                </a:solidFill>
                <a:latin typeface="Verdana" panose="020B0604030504040204" pitchFamily="34" charset="0"/>
                <a:ea typeface="Times New Roman" panose="02020603050405020304" pitchFamily="18" charset="0"/>
              </a:rPr>
              <a:t>Lebois</a:t>
            </a:r>
            <a:r>
              <a:rPr lang="fr-FR" dirty="0">
                <a:solidFill>
                  <a:srgbClr val="000000"/>
                </a:solidFill>
                <a:latin typeface="Verdana" panose="020B0604030504040204" pitchFamily="34" charset="0"/>
                <a:ea typeface="Times New Roman" panose="02020603050405020304" pitchFamily="18" charset="0"/>
              </a:rPr>
              <a:t> – 42 Saint </a:t>
            </a:r>
            <a:r>
              <a:rPr lang="fr-FR" dirty="0" err="1">
                <a:solidFill>
                  <a:srgbClr val="000000"/>
                </a:solidFill>
                <a:latin typeface="Verdana" panose="020B0604030504040204" pitchFamily="34" charset="0"/>
                <a:ea typeface="Times New Roman" panose="02020603050405020304" pitchFamily="18" charset="0"/>
              </a:rPr>
              <a:t>Chamond</a:t>
            </a:r>
            <a:endParaRPr lang="fr-FR" dirty="0">
              <a:latin typeface="Times New Roman" panose="02020603050405020304" pitchFamily="18" charset="0"/>
              <a:ea typeface="Times New Roman" panose="02020603050405020304" pitchFamily="18" charset="0"/>
            </a:endParaRPr>
          </a:p>
          <a:p>
            <a:pPr marL="900430" algn="just">
              <a:spcAft>
                <a:spcPts val="0"/>
              </a:spcAft>
            </a:pPr>
            <a:r>
              <a:rPr lang="fr-FR" dirty="0">
                <a:solidFill>
                  <a:srgbClr val="000000"/>
                </a:solidFill>
                <a:latin typeface="Verdana" panose="020B0604030504040204" pitchFamily="34" charset="0"/>
                <a:ea typeface="Times New Roman" panose="02020603050405020304" pitchFamily="18" charset="0"/>
              </a:rPr>
              <a:t>LP Etienne Legrand – 42 Le Coteau</a:t>
            </a:r>
            <a:endParaRPr lang="fr-FR" dirty="0">
              <a:latin typeface="Times New Roman" panose="02020603050405020304" pitchFamily="18" charset="0"/>
              <a:ea typeface="Times New Roman" panose="02020603050405020304" pitchFamily="18" charset="0"/>
            </a:endParaRPr>
          </a:p>
          <a:p>
            <a:pPr marL="900430" algn="just">
              <a:spcAft>
                <a:spcPts val="0"/>
              </a:spcAft>
            </a:pPr>
            <a:r>
              <a:rPr lang="fr-FR" dirty="0">
                <a:solidFill>
                  <a:srgbClr val="000000"/>
                </a:solidFill>
                <a:latin typeface="Verdana" panose="020B0604030504040204" pitchFamily="34" charset="0"/>
                <a:ea typeface="Times New Roman" panose="02020603050405020304" pitchFamily="18" charset="0"/>
              </a:rPr>
              <a:t>LP Frédéric Faÿs – 69 Villeurbanne</a:t>
            </a:r>
            <a:endParaRPr lang="fr-FR" dirty="0">
              <a:latin typeface="Times New Roman" panose="02020603050405020304" pitchFamily="18" charset="0"/>
              <a:ea typeface="Times New Roman" panose="02020603050405020304" pitchFamily="18" charset="0"/>
            </a:endParaRPr>
          </a:p>
          <a:p>
            <a:pPr marL="900430" algn="just">
              <a:spcAft>
                <a:spcPts val="0"/>
              </a:spcAft>
            </a:pPr>
            <a:r>
              <a:rPr lang="fr-FR" dirty="0">
                <a:solidFill>
                  <a:srgbClr val="000000"/>
                </a:solidFill>
                <a:latin typeface="Verdana" panose="020B0604030504040204" pitchFamily="34" charset="0"/>
                <a:ea typeface="Times New Roman" panose="02020603050405020304" pitchFamily="18" charset="0"/>
              </a:rPr>
              <a:t>LP Les Canuts – 69 Vaulx en </a:t>
            </a:r>
            <a:r>
              <a:rPr lang="fr-FR" dirty="0" err="1">
                <a:solidFill>
                  <a:srgbClr val="000000"/>
                </a:solidFill>
                <a:latin typeface="Verdana" panose="020B0604030504040204" pitchFamily="34" charset="0"/>
                <a:ea typeface="Times New Roman" panose="02020603050405020304" pitchFamily="18" charset="0"/>
              </a:rPr>
              <a:t>Velin</a:t>
            </a:r>
            <a:endParaRPr lang="fr-FR" dirty="0">
              <a:latin typeface="Times New Roman" panose="02020603050405020304" pitchFamily="18" charset="0"/>
              <a:ea typeface="Times New Roman" panose="02020603050405020304" pitchFamily="18" charset="0"/>
            </a:endParaRPr>
          </a:p>
          <a:p>
            <a:pPr marL="900430" algn="just">
              <a:spcAft>
                <a:spcPts val="0"/>
              </a:spcAft>
            </a:pPr>
            <a:r>
              <a:rPr lang="fr-FR" dirty="0">
                <a:solidFill>
                  <a:srgbClr val="000000"/>
                </a:solidFill>
                <a:latin typeface="Verdana" panose="020B0604030504040204" pitchFamily="34" charset="0"/>
                <a:ea typeface="Times New Roman" panose="02020603050405020304" pitchFamily="18" charset="0"/>
              </a:rPr>
              <a:t>LP Saint Exupéry – 01 Bellegarde sur Valserine</a:t>
            </a:r>
            <a:endParaRPr lang="fr-FR" dirty="0">
              <a:latin typeface="Times New Roman" panose="02020603050405020304" pitchFamily="18" charset="0"/>
              <a:ea typeface="Times New Roman" panose="02020603050405020304" pitchFamily="18" charset="0"/>
            </a:endParaRPr>
          </a:p>
          <a:p>
            <a:pPr marL="900430" algn="just">
              <a:spcAft>
                <a:spcPts val="0"/>
              </a:spcAft>
            </a:pPr>
            <a:r>
              <a:rPr lang="fr-FR" dirty="0">
                <a:solidFill>
                  <a:srgbClr val="000000"/>
                </a:solidFill>
                <a:latin typeface="Verdana" panose="020B0604030504040204" pitchFamily="34" charset="0"/>
                <a:ea typeface="Times New Roman" panose="02020603050405020304" pitchFamily="18" charset="0"/>
              </a:rPr>
              <a:t>LP Gustave Eiffel – 69 Brignais</a:t>
            </a:r>
            <a:endParaRPr lang="fr-FR" dirty="0">
              <a:latin typeface="Times New Roman" panose="02020603050405020304" pitchFamily="18" charset="0"/>
              <a:ea typeface="Times New Roman" panose="02020603050405020304" pitchFamily="18" charset="0"/>
            </a:endParaRPr>
          </a:p>
          <a:p>
            <a:pPr marL="900430" algn="just">
              <a:spcAft>
                <a:spcPts val="0"/>
              </a:spcAft>
            </a:pPr>
            <a:r>
              <a:rPr lang="fr-FR" dirty="0">
                <a:solidFill>
                  <a:srgbClr val="000000"/>
                </a:solidFill>
                <a:latin typeface="Verdana" panose="020B0604030504040204" pitchFamily="34" charset="0"/>
                <a:ea typeface="Times New Roman" panose="02020603050405020304" pitchFamily="18" charset="0"/>
              </a:rPr>
              <a:t>EREA Philibert </a:t>
            </a:r>
            <a:r>
              <a:rPr lang="fr-FR" dirty="0" err="1">
                <a:solidFill>
                  <a:srgbClr val="000000"/>
                </a:solidFill>
                <a:latin typeface="Verdana" panose="020B0604030504040204" pitchFamily="34" charset="0"/>
                <a:ea typeface="Times New Roman" panose="02020603050405020304" pitchFamily="18" charset="0"/>
              </a:rPr>
              <a:t>Commerson</a:t>
            </a:r>
            <a:r>
              <a:rPr lang="fr-FR" dirty="0">
                <a:solidFill>
                  <a:srgbClr val="000000"/>
                </a:solidFill>
                <a:latin typeface="Verdana" panose="020B0604030504040204" pitchFamily="34" charset="0"/>
                <a:ea typeface="Times New Roman" panose="02020603050405020304" pitchFamily="18" charset="0"/>
              </a:rPr>
              <a:t> – 01 Bourg en Bresse</a:t>
            </a:r>
            <a:endParaRPr lang="fr-FR" dirty="0">
              <a:latin typeface="Times New Roman" panose="02020603050405020304" pitchFamily="18" charset="0"/>
              <a:ea typeface="Times New Roman" panose="02020603050405020304" pitchFamily="18" charset="0"/>
            </a:endParaRPr>
          </a:p>
          <a:p>
            <a:pPr marL="900430" algn="just">
              <a:spcAft>
                <a:spcPts val="0"/>
              </a:spcAft>
            </a:pPr>
            <a:r>
              <a:rPr lang="fr-FR" dirty="0" err="1">
                <a:solidFill>
                  <a:srgbClr val="000000"/>
                </a:solidFill>
                <a:latin typeface="Verdana" panose="020B0604030504040204" pitchFamily="34" charset="0"/>
                <a:ea typeface="Times New Roman" panose="02020603050405020304" pitchFamily="18" charset="0"/>
              </a:rPr>
              <a:t>LPo</a:t>
            </a:r>
            <a:r>
              <a:rPr lang="fr-FR" dirty="0">
                <a:solidFill>
                  <a:srgbClr val="000000"/>
                </a:solidFill>
                <a:latin typeface="Verdana" panose="020B0604030504040204" pitchFamily="34" charset="0"/>
                <a:ea typeface="Times New Roman" panose="02020603050405020304" pitchFamily="18" charset="0"/>
              </a:rPr>
              <a:t> Louis Armand – 69 Villefranche sur Saône</a:t>
            </a:r>
            <a:endParaRPr lang="fr-FR" dirty="0">
              <a:latin typeface="Times New Roman" panose="02020603050405020304" pitchFamily="18" charset="0"/>
              <a:ea typeface="Times New Roman" panose="02020603050405020304" pitchFamily="18" charset="0"/>
            </a:endParaRPr>
          </a:p>
          <a:p>
            <a:pPr marL="900430" algn="just">
              <a:spcAft>
                <a:spcPts val="0"/>
              </a:spcAft>
            </a:pPr>
            <a:r>
              <a:rPr lang="fr-FR" dirty="0">
                <a:solidFill>
                  <a:srgbClr val="000000"/>
                </a:solidFill>
                <a:latin typeface="Verdana" panose="020B0604030504040204" pitchFamily="34" charset="0"/>
                <a:ea typeface="Times New Roman" panose="02020603050405020304" pitchFamily="18" charset="0"/>
              </a:rPr>
              <a:t>LP Alexandre Bérard – 01 Ambérieu en Bugey</a:t>
            </a:r>
            <a:endParaRPr lang="fr-FR" dirty="0">
              <a:latin typeface="Times New Roman" panose="02020603050405020304" pitchFamily="18" charset="0"/>
              <a:ea typeface="Times New Roman" panose="02020603050405020304" pitchFamily="18" charset="0"/>
            </a:endParaRPr>
          </a:p>
          <a:p>
            <a:r>
              <a:rPr lang="fr-FR"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LP </a:t>
            </a:r>
            <a:r>
              <a:rPr lang="fr-FR"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Pierre </a:t>
            </a:r>
            <a:r>
              <a:rPr lang="fr-FR" dirty="0" err="1">
                <a:solidFill>
                  <a:srgbClr val="000000"/>
                </a:solidFill>
                <a:latin typeface="Verdana" panose="020B0604030504040204" pitchFamily="34" charset="0"/>
                <a:ea typeface="Times New Roman" panose="02020603050405020304" pitchFamily="18" charset="0"/>
                <a:cs typeface="Times New Roman" panose="02020603050405020304" pitchFamily="18" charset="0"/>
              </a:rPr>
              <a:t>Desgranges</a:t>
            </a:r>
            <a:r>
              <a:rPr lang="fr-FR"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 42 Andrézieux-Bouthéon </a:t>
            </a:r>
            <a:endParaRPr lang="fr-FR" dirty="0"/>
          </a:p>
        </p:txBody>
      </p:sp>
      <p:sp>
        <p:nvSpPr>
          <p:cNvPr id="10" name="Espace réservé du pied de page 4"/>
          <p:cNvSpPr txBox="1">
            <a:spLocks/>
          </p:cNvSpPr>
          <p:nvPr/>
        </p:nvSpPr>
        <p:spPr>
          <a:xfrm>
            <a:off x="3657600" y="6452781"/>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3425909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13</a:t>
            </a:fld>
            <a:endParaRPr lang="fr-FR" dirty="0"/>
          </a:p>
        </p:txBody>
      </p:sp>
      <p:pic>
        <p:nvPicPr>
          <p:cNvPr id="8" name="Image 7"/>
          <p:cNvPicPr>
            <a:picLocks noChangeAspect="1"/>
          </p:cNvPicPr>
          <p:nvPr/>
        </p:nvPicPr>
        <p:blipFill>
          <a:blip r:embed="rId3"/>
          <a:stretch>
            <a:fillRect/>
          </a:stretch>
        </p:blipFill>
        <p:spPr>
          <a:xfrm>
            <a:off x="1486951" y="182874"/>
            <a:ext cx="7139035" cy="1304657"/>
          </a:xfrm>
          <a:prstGeom prst="rect">
            <a:avLst/>
          </a:prstGeom>
        </p:spPr>
      </p:pic>
      <p:sp>
        <p:nvSpPr>
          <p:cNvPr id="12" name="Espace réservé du texte 3"/>
          <p:cNvSpPr txBox="1">
            <a:spLocks/>
          </p:cNvSpPr>
          <p:nvPr/>
        </p:nvSpPr>
        <p:spPr>
          <a:xfrm>
            <a:off x="578648" y="1297799"/>
            <a:ext cx="7881937" cy="3794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1800" b="1" dirty="0" smtClean="0">
                <a:solidFill>
                  <a:srgbClr val="5AA1D8"/>
                </a:solidFill>
                <a:latin typeface="Arial" panose="020B0604020202020204" pitchFamily="34" charset="0"/>
                <a:cs typeface="Arial" panose="020B0604020202020204" pitchFamily="34" charset="0"/>
              </a:rPr>
              <a:t>Synthèse de l’enquête</a:t>
            </a:r>
          </a:p>
        </p:txBody>
      </p:sp>
      <p:pic>
        <p:nvPicPr>
          <p:cNvPr id="10" name="Image 9"/>
          <p:cNvPicPr>
            <a:picLocks noChangeAspect="1"/>
          </p:cNvPicPr>
          <p:nvPr/>
        </p:nvPicPr>
        <p:blipFill>
          <a:blip r:embed="rId4"/>
          <a:stretch>
            <a:fillRect/>
          </a:stretch>
        </p:blipFill>
        <p:spPr>
          <a:xfrm>
            <a:off x="1203520" y="1768368"/>
            <a:ext cx="6735767" cy="4369309"/>
          </a:xfrm>
          <a:prstGeom prst="rect">
            <a:avLst/>
          </a:prstGeom>
          <a:ln w="25400">
            <a:solidFill>
              <a:sysClr val="windowText" lastClr="000000"/>
            </a:solidFill>
          </a:ln>
        </p:spPr>
      </p:pic>
      <p:sp>
        <p:nvSpPr>
          <p:cNvPr id="11"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
        <p:nvSpPr>
          <p:cNvPr id="2" name="Flèche vers le bas 1"/>
          <p:cNvSpPr/>
          <p:nvPr/>
        </p:nvSpPr>
        <p:spPr>
          <a:xfrm rot="10954316">
            <a:off x="4578633" y="2627755"/>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rot="10954316">
            <a:off x="4423161" y="4044120"/>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rot="10954316">
            <a:off x="4498113" y="5460485"/>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6981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3"/>
          <p:cNvSpPr txBox="1">
            <a:spLocks/>
          </p:cNvSpPr>
          <p:nvPr/>
        </p:nvSpPr>
        <p:spPr>
          <a:xfrm>
            <a:off x="961420" y="1428071"/>
            <a:ext cx="7881937" cy="3794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1800" b="1" dirty="0" smtClean="0">
                <a:solidFill>
                  <a:srgbClr val="5AA1D8"/>
                </a:solidFill>
                <a:latin typeface="Arial" panose="020B0604020202020204" pitchFamily="34" charset="0"/>
                <a:cs typeface="Arial" panose="020B0604020202020204" pitchFamily="34" charset="0"/>
              </a:rPr>
              <a:t>Synthèse de l’enquête</a:t>
            </a:r>
          </a:p>
        </p:txBody>
      </p:sp>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14</a:t>
            </a:fld>
            <a:endParaRPr lang="fr-FR" dirty="0"/>
          </a:p>
        </p:txBody>
      </p:sp>
      <p:sp>
        <p:nvSpPr>
          <p:cNvPr id="11" name="Titre 1"/>
          <p:cNvSpPr txBox="1">
            <a:spLocks/>
          </p:cNvSpPr>
          <p:nvPr/>
        </p:nvSpPr>
        <p:spPr>
          <a:xfrm>
            <a:off x="1709167" y="242333"/>
            <a:ext cx="6977633" cy="10998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Enquête </a:t>
            </a:r>
            <a:r>
              <a:rPr lang="fr-FR" sz="2400" b="1" u="sng"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nationale sur le risque lié à l’exposition des fumées de  </a:t>
            </a:r>
            <a:r>
              <a:rPr lang="fr-FR" sz="24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soudage dans les ateliers d’enseignement des lycées</a:t>
            </a:r>
            <a:endParaRPr lang="fr-FR" sz="2400" u="sng" dirty="0">
              <a:latin typeface="Arial Black" panose="020B0A04020102020204" pitchFamily="34" charset="0"/>
            </a:endParaRPr>
          </a:p>
        </p:txBody>
      </p:sp>
      <p:pic>
        <p:nvPicPr>
          <p:cNvPr id="8" name="Image 7"/>
          <p:cNvPicPr>
            <a:picLocks noChangeAspect="1"/>
          </p:cNvPicPr>
          <p:nvPr/>
        </p:nvPicPr>
        <p:blipFill>
          <a:blip r:embed="rId3"/>
          <a:stretch>
            <a:fillRect/>
          </a:stretch>
        </p:blipFill>
        <p:spPr>
          <a:xfrm>
            <a:off x="1199533" y="2076321"/>
            <a:ext cx="6744933" cy="4029057"/>
          </a:xfrm>
          <a:prstGeom prst="rect">
            <a:avLst/>
          </a:prstGeom>
          <a:ln w="25400">
            <a:solidFill>
              <a:sysClr val="windowText" lastClr="000000"/>
            </a:solidFill>
          </a:ln>
        </p:spPr>
      </p:pic>
      <p:sp>
        <p:nvSpPr>
          <p:cNvPr id="10"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
        <p:nvSpPr>
          <p:cNvPr id="12" name="Flèche vers le bas 11"/>
          <p:cNvSpPr/>
          <p:nvPr/>
        </p:nvSpPr>
        <p:spPr>
          <a:xfrm rot="10954316">
            <a:off x="4754146" y="2914234"/>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rot="10954316">
            <a:off x="4769261" y="5221334"/>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rot="10954316">
            <a:off x="4586378" y="4067781"/>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608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15</a:t>
            </a:fld>
            <a:endParaRPr lang="fr-FR" dirty="0"/>
          </a:p>
        </p:txBody>
      </p:sp>
      <p:pic>
        <p:nvPicPr>
          <p:cNvPr id="8" name="Image 7"/>
          <p:cNvPicPr>
            <a:picLocks noChangeAspect="1"/>
          </p:cNvPicPr>
          <p:nvPr/>
        </p:nvPicPr>
        <p:blipFill>
          <a:blip r:embed="rId3"/>
          <a:stretch>
            <a:fillRect/>
          </a:stretch>
        </p:blipFill>
        <p:spPr>
          <a:xfrm>
            <a:off x="1445620" y="182874"/>
            <a:ext cx="7139035" cy="1304657"/>
          </a:xfrm>
          <a:prstGeom prst="rect">
            <a:avLst/>
          </a:prstGeom>
        </p:spPr>
      </p:pic>
      <p:pic>
        <p:nvPicPr>
          <p:cNvPr id="10" name="Image 9"/>
          <p:cNvPicPr>
            <a:picLocks noChangeAspect="1"/>
          </p:cNvPicPr>
          <p:nvPr/>
        </p:nvPicPr>
        <p:blipFill>
          <a:blip r:embed="rId4"/>
          <a:stretch>
            <a:fillRect/>
          </a:stretch>
        </p:blipFill>
        <p:spPr>
          <a:xfrm>
            <a:off x="700499" y="1197699"/>
            <a:ext cx="7925487" cy="493819"/>
          </a:xfrm>
          <a:prstGeom prst="rect">
            <a:avLst/>
          </a:prstGeom>
        </p:spPr>
      </p:pic>
      <p:pic>
        <p:nvPicPr>
          <p:cNvPr id="11" name="Image 10"/>
          <p:cNvPicPr>
            <a:picLocks noChangeAspect="1"/>
          </p:cNvPicPr>
          <p:nvPr/>
        </p:nvPicPr>
        <p:blipFill>
          <a:blip r:embed="rId5"/>
          <a:stretch>
            <a:fillRect/>
          </a:stretch>
        </p:blipFill>
        <p:spPr>
          <a:xfrm>
            <a:off x="700499" y="1773618"/>
            <a:ext cx="7884156" cy="1865449"/>
          </a:xfrm>
          <a:prstGeom prst="rect">
            <a:avLst/>
          </a:prstGeom>
          <a:ln w="25400">
            <a:solidFill>
              <a:schemeClr val="tx1"/>
            </a:solidFill>
          </a:ln>
        </p:spPr>
      </p:pic>
      <p:pic>
        <p:nvPicPr>
          <p:cNvPr id="12" name="Image 11"/>
          <p:cNvPicPr>
            <a:picLocks noChangeAspect="1"/>
          </p:cNvPicPr>
          <p:nvPr/>
        </p:nvPicPr>
        <p:blipFill>
          <a:blip r:embed="rId6"/>
          <a:stretch>
            <a:fillRect/>
          </a:stretch>
        </p:blipFill>
        <p:spPr>
          <a:xfrm>
            <a:off x="700499" y="3721167"/>
            <a:ext cx="7884156" cy="2496753"/>
          </a:xfrm>
          <a:prstGeom prst="rect">
            <a:avLst/>
          </a:prstGeom>
          <a:ln w="25400">
            <a:solidFill>
              <a:schemeClr val="tx1"/>
            </a:solidFill>
          </a:ln>
        </p:spPr>
      </p:pic>
      <p:sp>
        <p:nvSpPr>
          <p:cNvPr id="13"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
        <p:nvSpPr>
          <p:cNvPr id="14" name="Flèche vers le bas 13"/>
          <p:cNvSpPr/>
          <p:nvPr/>
        </p:nvSpPr>
        <p:spPr>
          <a:xfrm rot="10954316">
            <a:off x="4515001" y="5530822"/>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9180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16</a:t>
            </a:fld>
            <a:endParaRPr lang="fr-FR" dirty="0"/>
          </a:p>
        </p:txBody>
      </p:sp>
      <p:pic>
        <p:nvPicPr>
          <p:cNvPr id="10" name="Image 9"/>
          <p:cNvPicPr>
            <a:picLocks noChangeAspect="1"/>
          </p:cNvPicPr>
          <p:nvPr/>
        </p:nvPicPr>
        <p:blipFill>
          <a:blip r:embed="rId3"/>
          <a:stretch>
            <a:fillRect/>
          </a:stretch>
        </p:blipFill>
        <p:spPr>
          <a:xfrm>
            <a:off x="1445620" y="182874"/>
            <a:ext cx="7139035" cy="1304657"/>
          </a:xfrm>
          <a:prstGeom prst="rect">
            <a:avLst/>
          </a:prstGeom>
        </p:spPr>
      </p:pic>
      <p:pic>
        <p:nvPicPr>
          <p:cNvPr id="11" name="Image 10"/>
          <p:cNvPicPr>
            <a:picLocks noChangeAspect="1"/>
          </p:cNvPicPr>
          <p:nvPr/>
        </p:nvPicPr>
        <p:blipFill>
          <a:blip r:embed="rId4"/>
          <a:stretch>
            <a:fillRect/>
          </a:stretch>
        </p:blipFill>
        <p:spPr>
          <a:xfrm>
            <a:off x="700499" y="1197699"/>
            <a:ext cx="7925487" cy="493819"/>
          </a:xfrm>
          <a:prstGeom prst="rect">
            <a:avLst/>
          </a:prstGeom>
        </p:spPr>
      </p:pic>
      <p:pic>
        <p:nvPicPr>
          <p:cNvPr id="12" name="Image 11"/>
          <p:cNvPicPr>
            <a:picLocks noChangeAspect="1"/>
          </p:cNvPicPr>
          <p:nvPr/>
        </p:nvPicPr>
        <p:blipFill>
          <a:blip r:embed="rId5"/>
          <a:stretch>
            <a:fillRect/>
          </a:stretch>
        </p:blipFill>
        <p:spPr>
          <a:xfrm>
            <a:off x="1203520" y="1691519"/>
            <a:ext cx="6841180" cy="1379906"/>
          </a:xfrm>
          <a:prstGeom prst="rect">
            <a:avLst/>
          </a:prstGeom>
          <a:ln w="25400">
            <a:solidFill>
              <a:schemeClr val="tx1"/>
            </a:solidFill>
          </a:ln>
        </p:spPr>
      </p:pic>
      <p:pic>
        <p:nvPicPr>
          <p:cNvPr id="13" name="Image 12"/>
          <p:cNvPicPr>
            <a:picLocks noChangeAspect="1"/>
          </p:cNvPicPr>
          <p:nvPr/>
        </p:nvPicPr>
        <p:blipFill>
          <a:blip r:embed="rId6"/>
          <a:stretch>
            <a:fillRect/>
          </a:stretch>
        </p:blipFill>
        <p:spPr>
          <a:xfrm>
            <a:off x="1194353" y="3320413"/>
            <a:ext cx="6850347" cy="2803009"/>
          </a:xfrm>
          <a:prstGeom prst="rect">
            <a:avLst/>
          </a:prstGeom>
          <a:ln w="25400">
            <a:solidFill>
              <a:schemeClr val="tx1"/>
            </a:solidFill>
          </a:ln>
        </p:spPr>
      </p:pic>
      <p:sp>
        <p:nvSpPr>
          <p:cNvPr id="14"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
        <p:nvSpPr>
          <p:cNvPr id="15" name="Flèche vers le bas 14"/>
          <p:cNvSpPr/>
          <p:nvPr/>
        </p:nvSpPr>
        <p:spPr>
          <a:xfrm rot="10954316">
            <a:off x="4866896" y="2508841"/>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bas 15"/>
          <p:cNvSpPr/>
          <p:nvPr/>
        </p:nvSpPr>
        <p:spPr>
          <a:xfrm rot="10954316">
            <a:off x="4618341" y="4137737"/>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rot="10954316">
            <a:off x="4555954" y="5310703"/>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2570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17</a:t>
            </a:fld>
            <a:endParaRPr lang="fr-FR" dirty="0"/>
          </a:p>
        </p:txBody>
      </p:sp>
      <p:pic>
        <p:nvPicPr>
          <p:cNvPr id="10" name="Image 9"/>
          <p:cNvPicPr>
            <a:picLocks noChangeAspect="1"/>
          </p:cNvPicPr>
          <p:nvPr/>
        </p:nvPicPr>
        <p:blipFill>
          <a:blip r:embed="rId3"/>
          <a:stretch>
            <a:fillRect/>
          </a:stretch>
        </p:blipFill>
        <p:spPr>
          <a:xfrm>
            <a:off x="1445620" y="182874"/>
            <a:ext cx="7139035" cy="1304657"/>
          </a:xfrm>
          <a:prstGeom prst="rect">
            <a:avLst/>
          </a:prstGeom>
        </p:spPr>
      </p:pic>
      <p:pic>
        <p:nvPicPr>
          <p:cNvPr id="11" name="Image 10"/>
          <p:cNvPicPr>
            <a:picLocks noChangeAspect="1"/>
          </p:cNvPicPr>
          <p:nvPr/>
        </p:nvPicPr>
        <p:blipFill>
          <a:blip r:embed="rId4"/>
          <a:stretch>
            <a:fillRect/>
          </a:stretch>
        </p:blipFill>
        <p:spPr>
          <a:xfrm>
            <a:off x="700499" y="1197699"/>
            <a:ext cx="7925487" cy="493819"/>
          </a:xfrm>
          <a:prstGeom prst="rect">
            <a:avLst/>
          </a:prstGeom>
        </p:spPr>
      </p:pic>
      <p:pic>
        <p:nvPicPr>
          <p:cNvPr id="2" name="Image 1"/>
          <p:cNvPicPr>
            <a:picLocks noChangeAspect="1"/>
          </p:cNvPicPr>
          <p:nvPr/>
        </p:nvPicPr>
        <p:blipFill>
          <a:blip r:embed="rId5"/>
          <a:stretch>
            <a:fillRect/>
          </a:stretch>
        </p:blipFill>
        <p:spPr>
          <a:xfrm>
            <a:off x="1203520" y="1573372"/>
            <a:ext cx="6821320" cy="1489845"/>
          </a:xfrm>
          <a:prstGeom prst="rect">
            <a:avLst/>
          </a:prstGeom>
          <a:ln w="25400">
            <a:solidFill>
              <a:schemeClr val="tx1"/>
            </a:solidFill>
          </a:ln>
        </p:spPr>
      </p:pic>
      <p:pic>
        <p:nvPicPr>
          <p:cNvPr id="3" name="Image 2"/>
          <p:cNvPicPr>
            <a:picLocks noChangeAspect="1"/>
          </p:cNvPicPr>
          <p:nvPr/>
        </p:nvPicPr>
        <p:blipFill>
          <a:blip r:embed="rId6"/>
          <a:stretch>
            <a:fillRect/>
          </a:stretch>
        </p:blipFill>
        <p:spPr>
          <a:xfrm>
            <a:off x="1194354" y="3267205"/>
            <a:ext cx="6830486" cy="2859160"/>
          </a:xfrm>
          <a:prstGeom prst="rect">
            <a:avLst/>
          </a:prstGeom>
          <a:ln w="25400">
            <a:solidFill>
              <a:schemeClr val="tx1"/>
            </a:solidFill>
          </a:ln>
        </p:spPr>
      </p:pic>
      <p:sp>
        <p:nvSpPr>
          <p:cNvPr id="12"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
        <p:nvSpPr>
          <p:cNvPr id="13" name="Flèche vers le bas 12"/>
          <p:cNvSpPr/>
          <p:nvPr/>
        </p:nvSpPr>
        <p:spPr>
          <a:xfrm rot="10954316">
            <a:off x="4616826" y="2370991"/>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rot="10954316">
            <a:off x="4567390" y="3742689"/>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p:cNvSpPr/>
          <p:nvPr/>
        </p:nvSpPr>
        <p:spPr>
          <a:xfrm rot="10954316">
            <a:off x="4616825" y="4553526"/>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bas 15"/>
          <p:cNvSpPr/>
          <p:nvPr/>
        </p:nvSpPr>
        <p:spPr>
          <a:xfrm rot="10954316">
            <a:off x="4627013" y="5489296"/>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4167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18</a:t>
            </a:fld>
            <a:endParaRPr lang="fr-FR" dirty="0"/>
          </a:p>
        </p:txBody>
      </p:sp>
      <p:pic>
        <p:nvPicPr>
          <p:cNvPr id="10" name="Image 9"/>
          <p:cNvPicPr>
            <a:picLocks noChangeAspect="1"/>
          </p:cNvPicPr>
          <p:nvPr/>
        </p:nvPicPr>
        <p:blipFill>
          <a:blip r:embed="rId3"/>
          <a:stretch>
            <a:fillRect/>
          </a:stretch>
        </p:blipFill>
        <p:spPr>
          <a:xfrm>
            <a:off x="1445620" y="182874"/>
            <a:ext cx="7139035" cy="1304657"/>
          </a:xfrm>
          <a:prstGeom prst="rect">
            <a:avLst/>
          </a:prstGeom>
        </p:spPr>
      </p:pic>
      <p:pic>
        <p:nvPicPr>
          <p:cNvPr id="11" name="Image 10"/>
          <p:cNvPicPr>
            <a:picLocks noChangeAspect="1"/>
          </p:cNvPicPr>
          <p:nvPr/>
        </p:nvPicPr>
        <p:blipFill>
          <a:blip r:embed="rId4"/>
          <a:stretch>
            <a:fillRect/>
          </a:stretch>
        </p:blipFill>
        <p:spPr>
          <a:xfrm>
            <a:off x="700499" y="1197699"/>
            <a:ext cx="7925487" cy="493819"/>
          </a:xfrm>
          <a:prstGeom prst="rect">
            <a:avLst/>
          </a:prstGeom>
        </p:spPr>
      </p:pic>
      <p:pic>
        <p:nvPicPr>
          <p:cNvPr id="2" name="Image 1"/>
          <p:cNvPicPr>
            <a:picLocks noChangeAspect="1"/>
          </p:cNvPicPr>
          <p:nvPr/>
        </p:nvPicPr>
        <p:blipFill>
          <a:blip r:embed="rId5"/>
          <a:stretch>
            <a:fillRect/>
          </a:stretch>
        </p:blipFill>
        <p:spPr>
          <a:xfrm>
            <a:off x="1092786" y="1601461"/>
            <a:ext cx="6841180" cy="1007282"/>
          </a:xfrm>
          <a:prstGeom prst="rect">
            <a:avLst/>
          </a:prstGeom>
          <a:ln w="25400">
            <a:solidFill>
              <a:schemeClr val="tx1"/>
            </a:solidFill>
          </a:ln>
        </p:spPr>
      </p:pic>
      <p:pic>
        <p:nvPicPr>
          <p:cNvPr id="3" name="Image 2"/>
          <p:cNvPicPr>
            <a:picLocks noChangeAspect="1"/>
          </p:cNvPicPr>
          <p:nvPr/>
        </p:nvPicPr>
        <p:blipFill>
          <a:blip r:embed="rId6"/>
          <a:stretch>
            <a:fillRect/>
          </a:stretch>
        </p:blipFill>
        <p:spPr>
          <a:xfrm>
            <a:off x="1098241" y="2761452"/>
            <a:ext cx="6868680" cy="963156"/>
          </a:xfrm>
          <a:prstGeom prst="rect">
            <a:avLst/>
          </a:prstGeom>
          <a:ln w="25400">
            <a:solidFill>
              <a:schemeClr val="tx1"/>
            </a:solidFill>
          </a:ln>
        </p:spPr>
      </p:pic>
      <p:pic>
        <p:nvPicPr>
          <p:cNvPr id="8" name="Image 7"/>
          <p:cNvPicPr>
            <a:picLocks noChangeAspect="1"/>
          </p:cNvPicPr>
          <p:nvPr/>
        </p:nvPicPr>
        <p:blipFill>
          <a:blip r:embed="rId7"/>
          <a:stretch>
            <a:fillRect/>
          </a:stretch>
        </p:blipFill>
        <p:spPr>
          <a:xfrm>
            <a:off x="1107407" y="3837110"/>
            <a:ext cx="6850347" cy="896207"/>
          </a:xfrm>
          <a:prstGeom prst="rect">
            <a:avLst/>
          </a:prstGeom>
          <a:ln w="25400">
            <a:solidFill>
              <a:schemeClr val="tx1"/>
            </a:solidFill>
          </a:ln>
        </p:spPr>
      </p:pic>
      <p:pic>
        <p:nvPicPr>
          <p:cNvPr id="12" name="Image 11"/>
          <p:cNvPicPr>
            <a:picLocks noChangeAspect="1"/>
          </p:cNvPicPr>
          <p:nvPr/>
        </p:nvPicPr>
        <p:blipFill>
          <a:blip r:embed="rId8"/>
          <a:stretch>
            <a:fillRect/>
          </a:stretch>
        </p:blipFill>
        <p:spPr>
          <a:xfrm>
            <a:off x="1088202" y="4845820"/>
            <a:ext cx="6850347" cy="1461361"/>
          </a:xfrm>
          <a:prstGeom prst="rect">
            <a:avLst/>
          </a:prstGeom>
          <a:ln w="25400">
            <a:solidFill>
              <a:schemeClr val="tx1"/>
            </a:solidFill>
          </a:ln>
        </p:spPr>
      </p:pic>
      <p:sp>
        <p:nvSpPr>
          <p:cNvPr id="13"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
        <p:nvSpPr>
          <p:cNvPr id="15" name="Flèche vers le bas 14"/>
          <p:cNvSpPr/>
          <p:nvPr/>
        </p:nvSpPr>
        <p:spPr>
          <a:xfrm rot="10954316">
            <a:off x="4866895" y="1985696"/>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bas 15"/>
          <p:cNvSpPr/>
          <p:nvPr/>
        </p:nvSpPr>
        <p:spPr>
          <a:xfrm rot="10954316">
            <a:off x="4505790" y="3249517"/>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rot="10954316">
            <a:off x="4555953" y="4232342"/>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bas 17"/>
          <p:cNvSpPr/>
          <p:nvPr/>
        </p:nvSpPr>
        <p:spPr>
          <a:xfrm rot="10954316">
            <a:off x="4515000" y="5134608"/>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vers le bas 18"/>
          <p:cNvSpPr/>
          <p:nvPr/>
        </p:nvSpPr>
        <p:spPr>
          <a:xfrm rot="10954316">
            <a:off x="4515000" y="5828434"/>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2309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19</a:t>
            </a:fld>
            <a:endParaRPr lang="fr-FR" dirty="0"/>
          </a:p>
        </p:txBody>
      </p:sp>
      <p:pic>
        <p:nvPicPr>
          <p:cNvPr id="10" name="Image 9"/>
          <p:cNvPicPr>
            <a:picLocks noChangeAspect="1"/>
          </p:cNvPicPr>
          <p:nvPr/>
        </p:nvPicPr>
        <p:blipFill>
          <a:blip r:embed="rId3"/>
          <a:stretch>
            <a:fillRect/>
          </a:stretch>
        </p:blipFill>
        <p:spPr>
          <a:xfrm>
            <a:off x="1445620" y="182874"/>
            <a:ext cx="7139035" cy="1304657"/>
          </a:xfrm>
          <a:prstGeom prst="rect">
            <a:avLst/>
          </a:prstGeom>
        </p:spPr>
      </p:pic>
      <p:pic>
        <p:nvPicPr>
          <p:cNvPr id="11" name="Image 10"/>
          <p:cNvPicPr>
            <a:picLocks noChangeAspect="1"/>
          </p:cNvPicPr>
          <p:nvPr/>
        </p:nvPicPr>
        <p:blipFill>
          <a:blip r:embed="rId4"/>
          <a:stretch>
            <a:fillRect/>
          </a:stretch>
        </p:blipFill>
        <p:spPr>
          <a:xfrm>
            <a:off x="700499" y="1197699"/>
            <a:ext cx="7925487" cy="493819"/>
          </a:xfrm>
          <a:prstGeom prst="rect">
            <a:avLst/>
          </a:prstGeom>
        </p:spPr>
      </p:pic>
      <p:pic>
        <p:nvPicPr>
          <p:cNvPr id="2" name="Image 1"/>
          <p:cNvPicPr>
            <a:picLocks noChangeAspect="1"/>
          </p:cNvPicPr>
          <p:nvPr/>
        </p:nvPicPr>
        <p:blipFill>
          <a:blip r:embed="rId5"/>
          <a:stretch>
            <a:fillRect/>
          </a:stretch>
        </p:blipFill>
        <p:spPr>
          <a:xfrm>
            <a:off x="1083620" y="2054014"/>
            <a:ext cx="6841180" cy="3896620"/>
          </a:xfrm>
          <a:prstGeom prst="rect">
            <a:avLst/>
          </a:prstGeom>
          <a:ln w="25400">
            <a:solidFill>
              <a:schemeClr val="tx1"/>
            </a:solidFill>
          </a:ln>
        </p:spPr>
      </p:pic>
      <p:sp>
        <p:nvSpPr>
          <p:cNvPr id="12"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
        <p:nvSpPr>
          <p:cNvPr id="13" name="Flèche vers le bas 12"/>
          <p:cNvSpPr/>
          <p:nvPr/>
        </p:nvSpPr>
        <p:spPr>
          <a:xfrm rot="10954316">
            <a:off x="4515000" y="2970502"/>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rot="10954316">
            <a:off x="4359529" y="4121972"/>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p:cNvSpPr/>
          <p:nvPr/>
        </p:nvSpPr>
        <p:spPr>
          <a:xfrm rot="10954316">
            <a:off x="4499920" y="5202893"/>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6570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txBox="1">
            <a:spLocks/>
          </p:cNvSpPr>
          <p:nvPr/>
        </p:nvSpPr>
        <p:spPr>
          <a:xfrm>
            <a:off x="804863" y="917992"/>
            <a:ext cx="7881400" cy="847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dirty="0" smtClean="0">
                <a:latin typeface="Arial Black" panose="020B0A04020102020204" pitchFamily="34" charset="0"/>
              </a:rPr>
              <a:t>Objectifs 2018 </a:t>
            </a:r>
            <a:r>
              <a:rPr lang="fr-FR" sz="2500" smtClean="0">
                <a:latin typeface="Arial Black" panose="020B0A04020102020204" pitchFamily="34" charset="0"/>
              </a:rPr>
              <a:t>- 2019</a:t>
            </a:r>
            <a:endParaRPr lang="fr-FR" sz="2500" dirty="0">
              <a:latin typeface="Arial Black" panose="020B0A04020102020204" pitchFamily="34" charset="0"/>
            </a:endParaRPr>
          </a:p>
        </p:txBody>
      </p:sp>
      <p:sp>
        <p:nvSpPr>
          <p:cNvPr id="3" name="Espace réservé du texte 3"/>
          <p:cNvSpPr txBox="1">
            <a:spLocks/>
          </p:cNvSpPr>
          <p:nvPr/>
        </p:nvSpPr>
        <p:spPr>
          <a:xfrm>
            <a:off x="804863" y="2089266"/>
            <a:ext cx="7881937" cy="4598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1800" b="1" dirty="0">
                <a:solidFill>
                  <a:srgbClr val="5AA1D8"/>
                </a:solidFill>
                <a:latin typeface="Arial" panose="020B0604020202020204" pitchFamily="34" charset="0"/>
                <a:cs typeface="Arial" panose="020B0604020202020204" pitchFamily="34" charset="0"/>
              </a:rPr>
              <a:t>I</a:t>
            </a:r>
            <a:r>
              <a:rPr lang="fr-FR" sz="1800" b="1" dirty="0" smtClean="0">
                <a:solidFill>
                  <a:srgbClr val="5AA1D8"/>
                </a:solidFill>
                <a:latin typeface="Arial" panose="020B0604020202020204" pitchFamily="34" charset="0"/>
                <a:cs typeface="Arial" panose="020B0604020202020204" pitchFamily="34" charset="0"/>
              </a:rPr>
              <a:t>nspection</a:t>
            </a:r>
          </a:p>
          <a:p>
            <a:pPr lvl="1">
              <a:buClr>
                <a:srgbClr val="00B0F0"/>
              </a:buClr>
            </a:pPr>
            <a:r>
              <a:rPr lang="fr-FR" sz="1300" b="1" dirty="0" smtClean="0">
                <a:latin typeface="Arial" panose="020B0604020202020204" pitchFamily="34" charset="0"/>
                <a:cs typeface="Arial" panose="020B0604020202020204" pitchFamily="34" charset="0"/>
              </a:rPr>
              <a:t>1</a:t>
            </a:r>
            <a:r>
              <a:rPr lang="fr-FR" sz="1300" b="1" baseline="30000" dirty="0" smtClean="0">
                <a:latin typeface="Arial" panose="020B0604020202020204" pitchFamily="34" charset="0"/>
                <a:cs typeface="Arial" panose="020B0604020202020204" pitchFamily="34" charset="0"/>
              </a:rPr>
              <a:t>er</a:t>
            </a:r>
            <a:r>
              <a:rPr lang="fr-FR" sz="1300" b="1" dirty="0" smtClean="0">
                <a:latin typeface="Arial" panose="020B0604020202020204" pitchFamily="34" charset="0"/>
                <a:cs typeface="Arial" panose="020B0604020202020204" pitchFamily="34" charset="0"/>
              </a:rPr>
              <a:t> degré</a:t>
            </a:r>
          </a:p>
          <a:p>
            <a:pPr marL="804863" lvl="2" indent="-177800">
              <a:buClr>
                <a:srgbClr val="5AA1D8"/>
              </a:buClr>
              <a:buFont typeface="Lucida Grande"/>
              <a:buChar char="-"/>
            </a:pPr>
            <a:r>
              <a:rPr lang="fr-FR" sz="1300" dirty="0" smtClean="0">
                <a:latin typeface="Arial" panose="020B0604020202020204" pitchFamily="34" charset="0"/>
                <a:cs typeface="Arial" panose="020B0604020202020204" pitchFamily="34" charset="0"/>
              </a:rPr>
              <a:t>Inspection </a:t>
            </a:r>
            <a:r>
              <a:rPr lang="fr-FR" sz="1300" dirty="0">
                <a:latin typeface="Arial" panose="020B0604020202020204" pitchFamily="34" charset="0"/>
                <a:cs typeface="Arial" panose="020B0604020202020204" pitchFamily="34" charset="0"/>
              </a:rPr>
              <a:t>complète d’une école par circonscription pour tout nouvel </a:t>
            </a:r>
            <a:r>
              <a:rPr lang="fr-FR" sz="1300" dirty="0" smtClean="0">
                <a:latin typeface="Arial" panose="020B0604020202020204" pitchFamily="34" charset="0"/>
                <a:cs typeface="Arial" panose="020B0604020202020204" pitchFamily="34" charset="0"/>
              </a:rPr>
              <a:t>AP </a:t>
            </a:r>
            <a:r>
              <a:rPr lang="fr-FR" sz="1300" dirty="0">
                <a:latin typeface="Arial" panose="020B0604020202020204" pitchFamily="34" charset="0"/>
                <a:cs typeface="Arial" panose="020B0604020202020204" pitchFamily="34" charset="0"/>
              </a:rPr>
              <a:t>formé </a:t>
            </a:r>
            <a:r>
              <a:rPr lang="fr-FR" sz="1300" dirty="0" smtClean="0">
                <a:latin typeface="Arial" panose="020B0604020202020204" pitchFamily="34" charset="0"/>
                <a:cs typeface="Arial" panose="020B0604020202020204" pitchFamily="34" charset="0"/>
              </a:rPr>
              <a:t>;</a:t>
            </a:r>
          </a:p>
          <a:p>
            <a:pPr marL="804863" lvl="2" indent="-177800">
              <a:buClr>
                <a:srgbClr val="5AA1D8"/>
              </a:buClr>
              <a:buFont typeface="Lucida Grande"/>
              <a:buChar char="-"/>
            </a:pPr>
            <a:r>
              <a:rPr lang="fr-FR" sz="1300" dirty="0" smtClean="0">
                <a:latin typeface="Arial" panose="020B0604020202020204" pitchFamily="34" charset="0"/>
                <a:cs typeface="Arial" panose="020B0604020202020204" pitchFamily="34" charset="0"/>
              </a:rPr>
              <a:t>Inspection </a:t>
            </a:r>
            <a:r>
              <a:rPr lang="fr-FR" sz="1300" dirty="0">
                <a:latin typeface="Arial" panose="020B0604020202020204" pitchFamily="34" charset="0"/>
                <a:cs typeface="Arial" panose="020B0604020202020204" pitchFamily="34" charset="0"/>
              </a:rPr>
              <a:t>ou visite conseil sur sollicitation ou information des services départementaux</a:t>
            </a:r>
            <a:r>
              <a:rPr lang="fr-FR" sz="1300" dirty="0" smtClean="0">
                <a:latin typeface="Arial" panose="020B0604020202020204" pitchFamily="34" charset="0"/>
                <a:cs typeface="Arial" panose="020B0604020202020204" pitchFamily="34" charset="0"/>
              </a:rPr>
              <a:t>.</a:t>
            </a:r>
          </a:p>
          <a:p>
            <a:pPr marL="627063" lvl="2" indent="0">
              <a:buClr>
                <a:srgbClr val="5AA1D8"/>
              </a:buClr>
              <a:buNone/>
            </a:pPr>
            <a:endParaRPr lang="fr-FR" sz="1800" b="1" dirty="0">
              <a:solidFill>
                <a:srgbClr val="5AA1D8"/>
              </a:solidFill>
              <a:latin typeface="Arial" panose="020B0604020202020204" pitchFamily="34" charset="0"/>
              <a:cs typeface="Arial" panose="020B0604020202020204" pitchFamily="34" charset="0"/>
            </a:endParaRPr>
          </a:p>
          <a:p>
            <a:pPr lvl="1">
              <a:buClr>
                <a:srgbClr val="5AA1D8"/>
              </a:buClr>
            </a:pPr>
            <a:r>
              <a:rPr lang="fr-FR" sz="1300" b="1" dirty="0" smtClean="0">
                <a:latin typeface="Arial" panose="020B0604020202020204" pitchFamily="34" charset="0"/>
                <a:cs typeface="Arial" panose="020B0604020202020204" pitchFamily="34" charset="0"/>
              </a:rPr>
              <a:t>2</a:t>
            </a:r>
            <a:r>
              <a:rPr lang="fr-FR" sz="1300" b="1" baseline="30000" dirty="0" smtClean="0">
                <a:latin typeface="Arial" panose="020B0604020202020204" pitchFamily="34" charset="0"/>
                <a:cs typeface="Arial" panose="020B0604020202020204" pitchFamily="34" charset="0"/>
              </a:rPr>
              <a:t>nd</a:t>
            </a:r>
            <a:r>
              <a:rPr lang="fr-FR" sz="1300" b="1" dirty="0" smtClean="0">
                <a:latin typeface="Arial" panose="020B0604020202020204" pitchFamily="34" charset="0"/>
                <a:cs typeface="Arial" panose="020B0604020202020204" pitchFamily="34" charset="0"/>
              </a:rPr>
              <a:t> degré</a:t>
            </a:r>
          </a:p>
          <a:p>
            <a:pPr marL="804863" lvl="2" indent="-177800">
              <a:buClr>
                <a:srgbClr val="5AA1D8"/>
              </a:buClr>
              <a:buFont typeface="Lucida Grande"/>
              <a:buChar char="-"/>
            </a:pPr>
            <a:r>
              <a:rPr lang="fr-FR" sz="1300" dirty="0" smtClean="0">
                <a:latin typeface="Arial" panose="020B0604020202020204" pitchFamily="34" charset="0"/>
                <a:cs typeface="Arial" panose="020B0604020202020204" pitchFamily="34" charset="0"/>
              </a:rPr>
              <a:t>Inspections d’EPLE </a:t>
            </a:r>
            <a:r>
              <a:rPr lang="fr-FR" sz="1300" dirty="0">
                <a:latin typeface="Arial" panose="020B0604020202020204" pitchFamily="34" charset="0"/>
                <a:cs typeface="Arial" panose="020B0604020202020204" pitchFamily="34" charset="0"/>
              </a:rPr>
              <a:t>dont l’adjoint gestionnaire, nouvellement nommé, est en formation</a:t>
            </a:r>
            <a:r>
              <a:rPr lang="fr-FR" sz="1300" dirty="0" smtClean="0">
                <a:latin typeface="Arial" panose="020B0604020202020204" pitchFamily="34" charset="0"/>
                <a:cs typeface="Arial" panose="020B0604020202020204" pitchFamily="34" charset="0"/>
              </a:rPr>
              <a:t>.</a:t>
            </a:r>
          </a:p>
          <a:p>
            <a:pPr marL="804863" lvl="2" indent="-177800">
              <a:buClr>
                <a:srgbClr val="5AA1D8"/>
              </a:buClr>
              <a:buFont typeface="Lucida Grande"/>
              <a:buChar char="-"/>
            </a:pPr>
            <a:r>
              <a:rPr lang="fr-FR" sz="1300" dirty="0" smtClean="0">
                <a:latin typeface="Arial" panose="020B0604020202020204" pitchFamily="34" charset="0"/>
                <a:cs typeface="Arial" panose="020B0604020202020204" pitchFamily="34" charset="0"/>
              </a:rPr>
              <a:t>Inspection d’EPLE &amp; d’EREA dans le cadre de l’enquête nationale des ISST.</a:t>
            </a:r>
            <a:endParaRPr lang="fr-FR" sz="1300" dirty="0">
              <a:latin typeface="Arial" panose="020B0604020202020204" pitchFamily="34" charset="0"/>
              <a:cs typeface="Arial" panose="020B0604020202020204" pitchFamily="34" charset="0"/>
            </a:endParaRPr>
          </a:p>
          <a:p>
            <a:pPr marL="804863" lvl="2" indent="-177800">
              <a:buClr>
                <a:srgbClr val="5AA1D8"/>
              </a:buClr>
              <a:buFont typeface="Lucida Grande"/>
              <a:buChar char="-"/>
            </a:pPr>
            <a:r>
              <a:rPr lang="fr-FR" sz="1300" dirty="0" smtClean="0">
                <a:latin typeface="Arial" panose="020B0604020202020204" pitchFamily="34" charset="0"/>
                <a:cs typeface="Arial" panose="020B0604020202020204" pitchFamily="34" charset="0"/>
              </a:rPr>
              <a:t>Inspection </a:t>
            </a:r>
            <a:r>
              <a:rPr lang="fr-FR" sz="1300" dirty="0">
                <a:latin typeface="Arial" panose="020B0604020202020204" pitchFamily="34" charset="0"/>
                <a:cs typeface="Arial" panose="020B0604020202020204" pitchFamily="34" charset="0"/>
              </a:rPr>
              <a:t>ou visite conseil sur sollicitation ou information.</a:t>
            </a:r>
          </a:p>
          <a:p>
            <a:pPr marL="804863" lvl="2" indent="-177800">
              <a:buClr>
                <a:srgbClr val="EE7444"/>
              </a:buClr>
              <a:buFont typeface="Lucida Grande"/>
              <a:buChar char="-"/>
            </a:pPr>
            <a:endParaRPr lang="fr-FR" sz="1300" dirty="0" smtClean="0">
              <a:latin typeface="Arial" panose="020B0604020202020204" pitchFamily="34" charset="0"/>
              <a:cs typeface="Arial" panose="020B0604020202020204" pitchFamily="34" charset="0"/>
            </a:endParaRPr>
          </a:p>
          <a:p>
            <a:pPr lvl="1">
              <a:buClr>
                <a:srgbClr val="5AA1D8"/>
              </a:buClr>
            </a:pPr>
            <a:r>
              <a:rPr lang="fr-FR" sz="1300" b="1" dirty="0" smtClean="0">
                <a:latin typeface="Arial" panose="020B0604020202020204" pitchFamily="34" charset="0"/>
                <a:cs typeface="Arial" panose="020B0604020202020204" pitchFamily="34" charset="0"/>
              </a:rPr>
              <a:t>Services </a:t>
            </a:r>
            <a:endParaRPr lang="fr-FR" sz="1300" b="1" dirty="0">
              <a:latin typeface="Arial" panose="020B0604020202020204" pitchFamily="34" charset="0"/>
              <a:cs typeface="Arial" panose="020B0604020202020204" pitchFamily="34" charset="0"/>
            </a:endParaRPr>
          </a:p>
          <a:p>
            <a:pPr marL="804863" lvl="2" indent="-177800">
              <a:buClr>
                <a:srgbClr val="5AA1D8"/>
              </a:buClr>
              <a:buFont typeface="Lucida Grande"/>
              <a:buChar char="-"/>
            </a:pPr>
            <a:r>
              <a:rPr lang="fr-FR" sz="1300" dirty="0" smtClean="0">
                <a:latin typeface="Arial" panose="020B0604020202020204" pitchFamily="34" charset="0"/>
                <a:cs typeface="Arial" panose="020B0604020202020204" pitchFamily="34" charset="0"/>
              </a:rPr>
              <a:t>Inspection </a:t>
            </a:r>
            <a:r>
              <a:rPr lang="fr-FR" sz="1300" dirty="0">
                <a:latin typeface="Arial" panose="020B0604020202020204" pitchFamily="34" charset="0"/>
                <a:cs typeface="Arial" panose="020B0604020202020204" pitchFamily="34" charset="0"/>
              </a:rPr>
              <a:t>d’un service </a:t>
            </a:r>
            <a:r>
              <a:rPr lang="fr-FR" sz="1300" dirty="0" smtClean="0">
                <a:latin typeface="Arial" panose="020B0604020202020204" pitchFamily="34" charset="0"/>
                <a:cs typeface="Arial" panose="020B0604020202020204" pitchFamily="34" charset="0"/>
              </a:rPr>
              <a:t>(DSDEN du Rhône).</a:t>
            </a:r>
            <a:endParaRPr lang="fr-FR" sz="1300" dirty="0">
              <a:latin typeface="Arial" panose="020B0604020202020204" pitchFamily="34" charset="0"/>
              <a:cs typeface="Arial" panose="020B0604020202020204" pitchFamily="34" charset="0"/>
            </a:endParaRPr>
          </a:p>
          <a:p>
            <a:pPr marL="804863" lvl="2" indent="-177800">
              <a:buClr>
                <a:srgbClr val="5AA1D8"/>
              </a:buClr>
              <a:buFont typeface="Lucida Grande"/>
              <a:buChar char="-"/>
            </a:pPr>
            <a:r>
              <a:rPr lang="fr-FR" sz="1300" dirty="0" smtClean="0">
                <a:latin typeface="Arial" panose="020B0604020202020204" pitchFamily="34" charset="0"/>
                <a:cs typeface="Arial" panose="020B0604020202020204" pitchFamily="34" charset="0"/>
              </a:rPr>
              <a:t>Inspection </a:t>
            </a:r>
            <a:r>
              <a:rPr lang="fr-FR" sz="1300" dirty="0">
                <a:latin typeface="Arial" panose="020B0604020202020204" pitchFamily="34" charset="0"/>
                <a:cs typeface="Arial" panose="020B0604020202020204" pitchFamily="34" charset="0"/>
              </a:rPr>
              <a:t>ou visite conseil sur sollicitation ou information</a:t>
            </a:r>
            <a:r>
              <a:rPr lang="fr-FR" sz="1300" dirty="0" smtClean="0">
                <a:latin typeface="Arial" panose="020B0604020202020204" pitchFamily="34" charset="0"/>
                <a:cs typeface="Arial" panose="020B0604020202020204" pitchFamily="34" charset="0"/>
              </a:rPr>
              <a:t>.</a:t>
            </a:r>
            <a:endParaRPr lang="fr-FR" sz="1300" dirty="0">
              <a:latin typeface="Arial" panose="020B0604020202020204" pitchFamily="34" charset="0"/>
              <a:cs typeface="Arial" panose="020B0604020202020204" pitchFamily="34" charset="0"/>
            </a:endParaRPr>
          </a:p>
          <a:p>
            <a:pPr marL="804863" lvl="2" indent="-177800">
              <a:buClr>
                <a:srgbClr val="EE7444"/>
              </a:buClr>
              <a:buFont typeface="Lucida Grande"/>
              <a:buChar char="-"/>
            </a:pPr>
            <a:endParaRPr lang="fr-FR" sz="1300" dirty="0" smtClean="0">
              <a:latin typeface="Arial" panose="020B0604020202020204" pitchFamily="34" charset="0"/>
              <a:cs typeface="Arial" panose="020B0604020202020204" pitchFamily="34" charset="0"/>
            </a:endParaRPr>
          </a:p>
          <a:p>
            <a:pPr lvl="1">
              <a:buClr>
                <a:srgbClr val="5AA1D8"/>
              </a:buClr>
            </a:pPr>
            <a:r>
              <a:rPr lang="fr-FR" sz="1300" b="1" dirty="0" smtClean="0">
                <a:latin typeface="Arial" panose="020B0604020202020204" pitchFamily="34" charset="0"/>
                <a:cs typeface="Arial" panose="020B0604020202020204" pitchFamily="34" charset="0"/>
              </a:rPr>
              <a:t>Thématique nationale des ISST</a:t>
            </a:r>
            <a:endParaRPr lang="fr-FR" sz="1300" b="1" dirty="0">
              <a:latin typeface="Arial" panose="020B0604020202020204" pitchFamily="34" charset="0"/>
              <a:cs typeface="Arial" panose="020B0604020202020204" pitchFamily="34" charset="0"/>
            </a:endParaRPr>
          </a:p>
          <a:p>
            <a:pPr marL="804863" lvl="2" indent="-177800">
              <a:buClr>
                <a:srgbClr val="5AA1D8"/>
              </a:buClr>
              <a:buFont typeface="Lucida Grande"/>
              <a:buChar char="-"/>
            </a:pPr>
            <a:r>
              <a:rPr lang="fr-FR" sz="1300" dirty="0" smtClean="0">
                <a:latin typeface="Arial" panose="020B0604020202020204" pitchFamily="34" charset="0"/>
                <a:cs typeface="Arial" panose="020B0604020202020204" pitchFamily="34" charset="0"/>
              </a:rPr>
              <a:t>Le </a:t>
            </a:r>
            <a:r>
              <a:rPr lang="fr-FR" sz="1300" dirty="0">
                <a:latin typeface="Arial" panose="020B0604020202020204" pitchFamily="34" charset="0"/>
                <a:cs typeface="Arial" panose="020B0604020202020204" pitchFamily="34" charset="0"/>
              </a:rPr>
              <a:t>contrôle de la prise en compte des risques liés </a:t>
            </a:r>
            <a:r>
              <a:rPr lang="fr-FR" sz="1300" dirty="0" smtClean="0">
                <a:latin typeface="Arial" panose="020B0604020202020204" pitchFamily="34" charset="0"/>
                <a:cs typeface="Arial" panose="020B0604020202020204" pitchFamily="34" charset="0"/>
              </a:rPr>
              <a:t>aux travaux de soudage.</a:t>
            </a:r>
          </a:p>
        </p:txBody>
      </p:sp>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
        <p:nvSpPr>
          <p:cNvPr id="9" name="Espace réservé du numéro de diapositive 8"/>
          <p:cNvSpPr>
            <a:spLocks noGrp="1"/>
          </p:cNvSpPr>
          <p:nvPr>
            <p:ph type="sldNum" sz="quarter" idx="4"/>
          </p:nvPr>
        </p:nvSpPr>
        <p:spPr/>
        <p:txBody>
          <a:bodyPr/>
          <a:lstStyle/>
          <a:p>
            <a:fld id="{1CC5B465-768F-472B-948C-8202AA102334}" type="slidenum">
              <a:rPr lang="fr-FR" smtClean="0"/>
              <a:t>2</a:t>
            </a:fld>
            <a:endParaRPr lang="fr-FR" dirty="0"/>
          </a:p>
        </p:txBody>
      </p:sp>
    </p:spTree>
    <p:extLst>
      <p:ext uri="{BB962C8B-B14F-4D97-AF65-F5344CB8AC3E}">
        <p14:creationId xmlns:p14="http://schemas.microsoft.com/office/powerpoint/2010/main" val="1230252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20</a:t>
            </a:fld>
            <a:endParaRPr lang="fr-FR" dirty="0"/>
          </a:p>
        </p:txBody>
      </p:sp>
      <p:pic>
        <p:nvPicPr>
          <p:cNvPr id="10" name="Image 9"/>
          <p:cNvPicPr>
            <a:picLocks noChangeAspect="1"/>
          </p:cNvPicPr>
          <p:nvPr/>
        </p:nvPicPr>
        <p:blipFill>
          <a:blip r:embed="rId3"/>
          <a:stretch>
            <a:fillRect/>
          </a:stretch>
        </p:blipFill>
        <p:spPr>
          <a:xfrm>
            <a:off x="1445620" y="182874"/>
            <a:ext cx="7139035" cy="1304657"/>
          </a:xfrm>
          <a:prstGeom prst="rect">
            <a:avLst/>
          </a:prstGeom>
        </p:spPr>
      </p:pic>
      <p:pic>
        <p:nvPicPr>
          <p:cNvPr id="11" name="Image 10"/>
          <p:cNvPicPr>
            <a:picLocks noChangeAspect="1"/>
          </p:cNvPicPr>
          <p:nvPr/>
        </p:nvPicPr>
        <p:blipFill>
          <a:blip r:embed="rId4"/>
          <a:stretch>
            <a:fillRect/>
          </a:stretch>
        </p:blipFill>
        <p:spPr>
          <a:xfrm>
            <a:off x="700499" y="1197699"/>
            <a:ext cx="7925487" cy="493819"/>
          </a:xfrm>
          <a:prstGeom prst="rect">
            <a:avLst/>
          </a:prstGeom>
        </p:spPr>
      </p:pic>
      <p:pic>
        <p:nvPicPr>
          <p:cNvPr id="2" name="Image 1"/>
          <p:cNvPicPr>
            <a:picLocks noChangeAspect="1"/>
          </p:cNvPicPr>
          <p:nvPr/>
        </p:nvPicPr>
        <p:blipFill>
          <a:blip r:embed="rId5"/>
          <a:stretch>
            <a:fillRect/>
          </a:stretch>
        </p:blipFill>
        <p:spPr>
          <a:xfrm>
            <a:off x="1203520" y="1955785"/>
            <a:ext cx="6830486" cy="3626613"/>
          </a:xfrm>
          <a:prstGeom prst="rect">
            <a:avLst/>
          </a:prstGeom>
          <a:ln w="25400">
            <a:solidFill>
              <a:schemeClr val="tx1"/>
            </a:solidFill>
          </a:ln>
        </p:spPr>
      </p:pic>
      <p:sp>
        <p:nvSpPr>
          <p:cNvPr id="12"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
        <p:nvSpPr>
          <p:cNvPr id="13" name="Flèche vers le bas 12"/>
          <p:cNvSpPr/>
          <p:nvPr/>
        </p:nvSpPr>
        <p:spPr>
          <a:xfrm rot="10954316">
            <a:off x="4515000" y="2712830"/>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rot="10954316">
            <a:off x="4866895" y="3845029"/>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p:cNvSpPr/>
          <p:nvPr/>
        </p:nvSpPr>
        <p:spPr>
          <a:xfrm rot="10954316">
            <a:off x="4625993" y="4937425"/>
            <a:ext cx="296483" cy="3288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7593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3"/>
          <p:cNvSpPr txBox="1">
            <a:spLocks/>
          </p:cNvSpPr>
          <p:nvPr/>
        </p:nvSpPr>
        <p:spPr>
          <a:xfrm>
            <a:off x="713063" y="1610529"/>
            <a:ext cx="7881937" cy="47168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2400" dirty="0" smtClean="0">
                <a:solidFill>
                  <a:srgbClr val="0070C0"/>
                </a:solidFill>
                <a:latin typeface="Arial" panose="020B0604020202020204" pitchFamily="34" charset="0"/>
                <a:cs typeface="Arial" panose="020B0604020202020204" pitchFamily="34" charset="0"/>
              </a:rPr>
              <a:t>Recommandations</a:t>
            </a:r>
          </a:p>
          <a:p>
            <a:pPr lvl="1">
              <a:buFont typeface="Wingdings" panose="05000000000000000000" pitchFamily="2" charset="2"/>
              <a:buChar char="§"/>
            </a:pPr>
            <a:endParaRPr lang="fr-FR" sz="800" dirty="0" smtClean="0">
              <a:solidFill>
                <a:srgbClr val="0070C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fr-FR" sz="1600" b="1" dirty="0" smtClean="0">
                <a:solidFill>
                  <a:srgbClr val="0070C0"/>
                </a:solidFill>
                <a:latin typeface="Arial" panose="020B0604020202020204" pitchFamily="34" charset="0"/>
                <a:cs typeface="Arial" panose="020B0604020202020204" pitchFamily="34" charset="0"/>
              </a:rPr>
              <a:t>Un effort est à fournir en ce qui concerne l’évaluation des risques professionnels liés aux activités de soudage en les intégrant dans un DUERP réactualisé chaque année ou à chaque modification d’une situation à risque.</a:t>
            </a:r>
          </a:p>
          <a:p>
            <a:pPr lvl="1">
              <a:buFont typeface="Wingdings" panose="05000000000000000000" pitchFamily="2" charset="2"/>
              <a:buChar char="§"/>
            </a:pPr>
            <a:endParaRPr lang="fr-FR" sz="1600" b="1" dirty="0">
              <a:solidFill>
                <a:srgbClr val="0070C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fr-FR" sz="1600" b="1" dirty="0" smtClean="0">
                <a:solidFill>
                  <a:srgbClr val="0070C0"/>
                </a:solidFill>
                <a:latin typeface="Arial" panose="020B0604020202020204" pitchFamily="34" charset="0"/>
                <a:cs typeface="Arial" panose="020B0604020202020204" pitchFamily="34" charset="0"/>
              </a:rPr>
              <a:t> un effort d’équipements devra être fait en ce qui concerne les protections contre les rayonnements ultraviolets.</a:t>
            </a:r>
          </a:p>
          <a:p>
            <a:pPr lvl="1">
              <a:buFont typeface="Wingdings" panose="05000000000000000000" pitchFamily="2" charset="2"/>
              <a:buChar char="§"/>
            </a:pPr>
            <a:endParaRPr lang="fr-FR" sz="1600" b="1" dirty="0">
              <a:solidFill>
                <a:srgbClr val="0070C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fr-FR" sz="1600" b="1" dirty="0" smtClean="0">
                <a:solidFill>
                  <a:srgbClr val="0070C0"/>
                </a:solidFill>
                <a:latin typeface="Arial" panose="020B0604020202020204" pitchFamily="34" charset="0"/>
                <a:cs typeface="Arial" panose="020B0604020202020204" pitchFamily="34" charset="0"/>
              </a:rPr>
              <a:t>La partie réglementaire liée aux dispositifs de captage des fumées (mesure des poussières et entretien) devra également être mise à jour pour la quasi-totalité des établissements (un seul est à jour de ce point de vue là)</a:t>
            </a:r>
          </a:p>
          <a:p>
            <a:pPr lvl="1">
              <a:buFont typeface="Wingdings" panose="05000000000000000000" pitchFamily="2" charset="2"/>
              <a:buChar char="§"/>
            </a:pPr>
            <a:endParaRPr lang="fr-FR" sz="1600" b="1" dirty="0">
              <a:solidFill>
                <a:srgbClr val="0070C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fr-FR" sz="1600" b="1" dirty="0" smtClean="0">
                <a:solidFill>
                  <a:srgbClr val="0070C0"/>
                </a:solidFill>
                <a:latin typeface="Arial" panose="020B0604020202020204" pitchFamily="34" charset="0"/>
                <a:cs typeface="Arial" panose="020B0604020202020204" pitchFamily="34" charset="0"/>
              </a:rPr>
              <a:t>Un effort devra être fait également pour le mesurage et la prise en compte du risque bruit sur ces plateaux techniques</a:t>
            </a:r>
          </a:p>
          <a:p>
            <a:pPr lvl="1">
              <a:buFont typeface="Wingdings" panose="05000000000000000000" pitchFamily="2" charset="2"/>
              <a:buChar char="§"/>
            </a:pPr>
            <a:endParaRPr lang="fr-FR" sz="1400" b="1" dirty="0">
              <a:solidFill>
                <a:srgbClr val="5AA1D8"/>
              </a:solidFill>
              <a:latin typeface="Arial" panose="020B0604020202020204" pitchFamily="34" charset="0"/>
              <a:cs typeface="Arial" panose="020B0604020202020204" pitchFamily="34" charset="0"/>
            </a:endParaRPr>
          </a:p>
          <a:p>
            <a:pPr lvl="1">
              <a:buFont typeface="Wingdings" panose="05000000000000000000" pitchFamily="2" charset="2"/>
              <a:buChar char="§"/>
            </a:pPr>
            <a:endParaRPr lang="fr-FR" sz="1400" b="1" dirty="0">
              <a:solidFill>
                <a:srgbClr val="5AA1D8"/>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fr-FR" sz="1800" b="1" dirty="0">
              <a:solidFill>
                <a:srgbClr val="5AA1D8"/>
              </a:solidFill>
              <a:latin typeface="Arial" panose="020B0604020202020204" pitchFamily="34" charset="0"/>
              <a:cs typeface="Arial" panose="020B0604020202020204" pitchFamily="34" charset="0"/>
            </a:endParaRPr>
          </a:p>
          <a:p>
            <a:pPr marL="804863" lvl="2" indent="-177800">
              <a:buClr>
                <a:srgbClr val="5AA1D8"/>
              </a:buClr>
              <a:buFont typeface="Lucida Grande"/>
              <a:buChar char="-"/>
            </a:pPr>
            <a:endParaRPr lang="fr-FR" sz="1300" dirty="0" smtClean="0">
              <a:latin typeface="Arial" panose="020B0604020202020204" pitchFamily="34" charset="0"/>
              <a:cs typeface="Arial" panose="020B0604020202020204" pitchFamily="34" charset="0"/>
            </a:endParaRPr>
          </a:p>
          <a:p>
            <a:pPr marL="627063" lvl="2" indent="0">
              <a:buClr>
                <a:srgbClr val="5AA1D8"/>
              </a:buClr>
              <a:buNone/>
            </a:pPr>
            <a:endParaRPr lang="fr-FR" sz="1800" b="1" dirty="0">
              <a:solidFill>
                <a:srgbClr val="5AA1D8"/>
              </a:solidFill>
              <a:latin typeface="Arial" panose="020B0604020202020204" pitchFamily="34" charset="0"/>
              <a:cs typeface="Arial" panose="020B0604020202020204" pitchFamily="34" charset="0"/>
            </a:endParaRPr>
          </a:p>
          <a:p>
            <a:pPr marL="804863" lvl="2" indent="-177800">
              <a:buClr>
                <a:srgbClr val="EE7444"/>
              </a:buClr>
              <a:buFont typeface="Lucida Grande"/>
              <a:buChar char="-"/>
            </a:pPr>
            <a:endParaRPr lang="fr-FR" sz="1300" dirty="0" smtClean="0">
              <a:latin typeface="Arial" panose="020B0604020202020204" pitchFamily="34" charset="0"/>
              <a:cs typeface="Arial" panose="020B0604020202020204" pitchFamily="34" charset="0"/>
            </a:endParaRPr>
          </a:p>
        </p:txBody>
      </p:sp>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21</a:t>
            </a:fld>
            <a:endParaRPr lang="fr-FR" dirty="0"/>
          </a:p>
        </p:txBody>
      </p:sp>
      <p:pic>
        <p:nvPicPr>
          <p:cNvPr id="8" name="Image 7"/>
          <p:cNvPicPr>
            <a:picLocks noChangeAspect="1"/>
          </p:cNvPicPr>
          <p:nvPr/>
        </p:nvPicPr>
        <p:blipFill>
          <a:blip r:embed="rId3"/>
          <a:stretch>
            <a:fillRect/>
          </a:stretch>
        </p:blipFill>
        <p:spPr>
          <a:xfrm>
            <a:off x="1486951" y="305873"/>
            <a:ext cx="7139035" cy="1304657"/>
          </a:xfrm>
          <a:prstGeom prst="rect">
            <a:avLst/>
          </a:prstGeom>
        </p:spPr>
      </p:pic>
      <p:sp>
        <p:nvSpPr>
          <p:cNvPr id="10"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3496162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22</a:t>
            </a:fld>
            <a:endParaRPr lang="fr-FR" dirty="0"/>
          </a:p>
        </p:txBody>
      </p:sp>
      <p:sp>
        <p:nvSpPr>
          <p:cNvPr id="13" name="Titre 1"/>
          <p:cNvSpPr txBox="1">
            <a:spLocks/>
          </p:cNvSpPr>
          <p:nvPr/>
        </p:nvSpPr>
        <p:spPr>
          <a:xfrm>
            <a:off x="2049658" y="552169"/>
            <a:ext cx="6011129" cy="847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500" u="sng" dirty="0" smtClean="0">
                <a:latin typeface="Arial Black" panose="020B0A04020102020204" pitchFamily="34" charset="0"/>
              </a:rPr>
              <a:t>Enquête Nationale Radon dans les établissements scolaires</a:t>
            </a:r>
            <a:endParaRPr lang="fr-FR" sz="2500" u="sng" dirty="0">
              <a:latin typeface="Arial Black" panose="020B0A04020102020204" pitchFamily="34" charset="0"/>
            </a:endParaRPr>
          </a:p>
        </p:txBody>
      </p:sp>
      <p:sp>
        <p:nvSpPr>
          <p:cNvPr id="14" name="Rectangle 13"/>
          <p:cNvSpPr/>
          <p:nvPr/>
        </p:nvSpPr>
        <p:spPr>
          <a:xfrm>
            <a:off x="920089" y="1997839"/>
            <a:ext cx="7365782" cy="3323987"/>
          </a:xfrm>
          <a:prstGeom prst="rect">
            <a:avLst/>
          </a:prstGeom>
        </p:spPr>
        <p:txBody>
          <a:bodyPr wrap="square">
            <a:spAutoFit/>
          </a:bodyPr>
          <a:lstStyle/>
          <a:p>
            <a:pPr algn="just">
              <a:spcAft>
                <a:spcPts val="0"/>
              </a:spcAft>
            </a:pPr>
            <a:r>
              <a:rPr lang="fr-FR"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Un échantillonnage de dix établissements, écoles, lycées ou collèges, doit être utilisé par chaque ISST académique pour ce bilan</a:t>
            </a:r>
            <a:r>
              <a:rPr lang="fr-FR" sz="2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endParaRPr lang="fr-FR" sz="2400"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FR"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p>
          <a:p>
            <a:pPr algn="just">
              <a:spcAft>
                <a:spcPts val="0"/>
              </a:spcAft>
            </a:pPr>
            <a:r>
              <a:rPr lang="fr-FR"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Les résultats de l’académie de Lyon (colonne gauche en bleue) sont mis en parallèle des résultats nationaux (colonne droite en jaune).</a:t>
            </a:r>
          </a:p>
          <a:p>
            <a:pPr algn="just">
              <a:spcAft>
                <a:spcPts val="0"/>
              </a:spcAft>
            </a:pPr>
            <a:r>
              <a:rPr lang="fr-FR" dirty="0">
                <a:latin typeface="Verdana" panose="020B0604030504040204" pitchFamily="34"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p:txBody>
      </p:sp>
      <p:sp>
        <p:nvSpPr>
          <p:cNvPr id="15"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332150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1CC5B465-768F-472B-948C-8202AA102334}" type="slidenum">
              <a:rPr lang="fr-FR" smtClean="0"/>
              <a:t>23</a:t>
            </a:fld>
            <a:endParaRPr lang="fr-FR"/>
          </a:p>
        </p:txBody>
      </p:sp>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Titre 1"/>
          <p:cNvSpPr txBox="1">
            <a:spLocks/>
          </p:cNvSpPr>
          <p:nvPr/>
        </p:nvSpPr>
        <p:spPr>
          <a:xfrm>
            <a:off x="2049658" y="552169"/>
            <a:ext cx="6011129" cy="847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500" u="sng" dirty="0" smtClean="0">
                <a:latin typeface="Arial Black" panose="020B0A04020102020204" pitchFamily="34" charset="0"/>
              </a:rPr>
              <a:t>Enquête Nationale Radon dans les établissements scolaires</a:t>
            </a:r>
            <a:endParaRPr lang="fr-FR" sz="2500" u="sng" dirty="0">
              <a:latin typeface="Arial Black" panose="020B0A04020102020204" pitchFamily="34" charset="0"/>
            </a:endParaRPr>
          </a:p>
        </p:txBody>
      </p:sp>
      <p:pic>
        <p:nvPicPr>
          <p:cNvPr id="3" name="Image 2"/>
          <p:cNvPicPr>
            <a:picLocks noChangeAspect="1"/>
          </p:cNvPicPr>
          <p:nvPr/>
        </p:nvPicPr>
        <p:blipFill>
          <a:blip r:embed="rId2"/>
          <a:stretch>
            <a:fillRect/>
          </a:stretch>
        </p:blipFill>
        <p:spPr>
          <a:xfrm>
            <a:off x="1203520" y="1495170"/>
            <a:ext cx="6645631" cy="4736658"/>
          </a:xfrm>
          <a:prstGeom prst="rect">
            <a:avLst/>
          </a:prstGeom>
          <a:ln w="25400">
            <a:solidFill>
              <a:schemeClr val="tx1"/>
            </a:solidFill>
          </a:ln>
        </p:spPr>
      </p:pic>
      <p:sp>
        <p:nvSpPr>
          <p:cNvPr id="8"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210709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a:xfrm>
            <a:off x="8350686" y="6407033"/>
            <a:ext cx="793314" cy="365125"/>
          </a:xfrm>
        </p:spPr>
        <p:txBody>
          <a:bodyPr/>
          <a:lstStyle/>
          <a:p>
            <a:fld id="{1CC5B465-768F-472B-948C-8202AA102334}" type="slidenum">
              <a:rPr lang="fr-FR" smtClean="0"/>
              <a:t>24</a:t>
            </a:fld>
            <a:endParaRPr lang="fr-FR"/>
          </a:p>
        </p:txBody>
      </p:sp>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Titre 1"/>
          <p:cNvSpPr txBox="1">
            <a:spLocks/>
          </p:cNvSpPr>
          <p:nvPr/>
        </p:nvSpPr>
        <p:spPr>
          <a:xfrm>
            <a:off x="1847188" y="0"/>
            <a:ext cx="6011129" cy="847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500" u="sng" dirty="0" smtClean="0">
                <a:latin typeface="Arial Black" panose="020B0A04020102020204" pitchFamily="34" charset="0"/>
              </a:rPr>
              <a:t>Enquête Nationale Radon dans les établissements scolaires</a:t>
            </a:r>
            <a:endParaRPr lang="fr-FR" sz="2500" u="sng" dirty="0">
              <a:latin typeface="Arial Black" panose="020B0A04020102020204" pitchFamily="34" charset="0"/>
            </a:endParaRPr>
          </a:p>
        </p:txBody>
      </p:sp>
      <p:pic>
        <p:nvPicPr>
          <p:cNvPr id="9" name="Image 8"/>
          <p:cNvPicPr>
            <a:picLocks noChangeAspect="1"/>
          </p:cNvPicPr>
          <p:nvPr/>
        </p:nvPicPr>
        <p:blipFill>
          <a:blip r:embed="rId2"/>
          <a:stretch>
            <a:fillRect/>
          </a:stretch>
        </p:blipFill>
        <p:spPr>
          <a:xfrm>
            <a:off x="1525353" y="835203"/>
            <a:ext cx="6654797" cy="5372568"/>
          </a:xfrm>
          <a:prstGeom prst="rect">
            <a:avLst/>
          </a:prstGeom>
          <a:ln w="25400">
            <a:solidFill>
              <a:schemeClr val="tx1"/>
            </a:solidFill>
          </a:ln>
        </p:spPr>
      </p:pic>
      <p:sp>
        <p:nvSpPr>
          <p:cNvPr id="10"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2314158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C5B465-768F-472B-948C-8202AA102334}"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Titre 1"/>
          <p:cNvSpPr txBox="1">
            <a:spLocks/>
          </p:cNvSpPr>
          <p:nvPr/>
        </p:nvSpPr>
        <p:spPr>
          <a:xfrm>
            <a:off x="2049658" y="552169"/>
            <a:ext cx="6011129" cy="847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500" b="0" i="0" u="sng" strike="noStrike" kern="1200" cap="none" spc="0" normalizeH="0" baseline="0" noProof="0" dirty="0" smtClean="0">
                <a:ln>
                  <a:noFill/>
                </a:ln>
                <a:solidFill>
                  <a:prstClr val="black"/>
                </a:solidFill>
                <a:effectLst/>
                <a:uLnTx/>
                <a:uFillTx/>
                <a:latin typeface="Arial Black" panose="020B0A04020102020204" pitchFamily="34" charset="0"/>
                <a:ea typeface="+mj-ea"/>
                <a:cs typeface="+mj-cs"/>
              </a:rPr>
              <a:t>Enquête Nationale Radon dans les établissements scolaires</a:t>
            </a:r>
            <a:endParaRPr kumimoji="0" lang="fr-FR" sz="2500" b="0" i="0" u="sng" strike="noStrike" kern="1200" cap="none" spc="0" normalizeH="0" baseline="0" noProof="0" dirty="0">
              <a:ln>
                <a:noFill/>
              </a:ln>
              <a:solidFill>
                <a:prstClr val="black"/>
              </a:solidFill>
              <a:effectLst/>
              <a:uLnTx/>
              <a:uFillTx/>
              <a:latin typeface="Arial Black" panose="020B0A04020102020204" pitchFamily="34" charset="0"/>
              <a:ea typeface="+mj-ea"/>
              <a:cs typeface="+mj-cs"/>
            </a:endParaRPr>
          </a:p>
        </p:txBody>
      </p:sp>
      <p:pic>
        <p:nvPicPr>
          <p:cNvPr id="3" name="Image 2"/>
          <p:cNvPicPr>
            <a:picLocks noChangeAspect="1"/>
          </p:cNvPicPr>
          <p:nvPr/>
        </p:nvPicPr>
        <p:blipFill>
          <a:blip r:embed="rId2"/>
          <a:stretch>
            <a:fillRect/>
          </a:stretch>
        </p:blipFill>
        <p:spPr>
          <a:xfrm>
            <a:off x="1445620" y="1655120"/>
            <a:ext cx="6575355" cy="2422345"/>
          </a:xfrm>
          <a:prstGeom prst="rect">
            <a:avLst/>
          </a:prstGeom>
          <a:ln w="25400">
            <a:solidFill>
              <a:schemeClr val="tx1"/>
            </a:solidFill>
          </a:ln>
        </p:spPr>
      </p:pic>
      <p:sp>
        <p:nvSpPr>
          <p:cNvPr id="8" name="Rectangle 7"/>
          <p:cNvSpPr/>
          <p:nvPr/>
        </p:nvSpPr>
        <p:spPr>
          <a:xfrm>
            <a:off x="407858" y="4332995"/>
            <a:ext cx="8404865" cy="267765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1" i="0" u="none" strike="noStrike" kern="1200" cap="none" spc="0" normalizeH="0" baseline="0" noProof="0" dirty="0" smtClean="0">
                <a:ln>
                  <a:noFill/>
                </a:ln>
                <a:solidFill>
                  <a:srgbClr val="5AA1D8"/>
                </a:solidFill>
                <a:effectLst/>
                <a:uLnTx/>
                <a:uFillTx/>
                <a:latin typeface="Arial" panose="020B0604020202020204" pitchFamily="34" charset="0"/>
                <a:ea typeface="+mn-ea"/>
                <a:cs typeface="Arial" panose="020B0604020202020204" pitchFamily="34" charset="0"/>
              </a:rPr>
              <a:t> </a:t>
            </a:r>
            <a:r>
              <a:rPr kumimoji="0" lang="fr-FR" sz="24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Recommandations</a:t>
            </a:r>
            <a:r>
              <a:rPr kumimoji="0" lang="fr-FR" sz="18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 </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Cette enquête ne constitue qu’un indicateur et au vu de l’échantillon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ne peut pas être représentatif des résultats de l’académie.</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Un enquête très significative est en cours dans les trois départements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avec le recensement pour chaque établissement des situations de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Mesurage si nécessaire. Cette analyse est menée par nos trois CP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départementaux.</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smtClean="0">
              <a:ln>
                <a:noFill/>
              </a:ln>
              <a:solidFill>
                <a:srgbClr val="5AA1D8"/>
              </a:solidFill>
              <a:effectLst/>
              <a:uLnTx/>
              <a:uFillTx/>
              <a:latin typeface="Arial" panose="020B0604020202020204" pitchFamily="34" charset="0"/>
              <a:ea typeface="+mn-ea"/>
              <a:cs typeface="Arial" panose="020B0604020202020204" pitchFamily="34" charset="0"/>
            </a:endParaRP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800" b="1" i="0" u="none" strike="noStrike" kern="1200" cap="none" spc="0" normalizeH="0" baseline="0" noProof="0" dirty="0">
              <a:ln>
                <a:noFill/>
              </a:ln>
              <a:solidFill>
                <a:srgbClr val="5AA1D8"/>
              </a:solidFill>
              <a:effectLst/>
              <a:uLnTx/>
              <a:uFillTx/>
              <a:latin typeface="Arial" panose="020B0604020202020204" pitchFamily="34" charset="0"/>
              <a:ea typeface="+mn-ea"/>
              <a:cs typeface="Arial" panose="020B0604020202020204" pitchFamily="34" charset="0"/>
            </a:endParaRPr>
          </a:p>
        </p:txBody>
      </p:sp>
      <p:sp>
        <p:nvSpPr>
          <p:cNvPr id="9"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ts val="1320"/>
              </a:lnSpc>
              <a:spcBef>
                <a:spcPts val="0"/>
              </a:spcBef>
              <a:spcAft>
                <a:spcPts val="0"/>
              </a:spcAft>
              <a:buClrTx/>
              <a:buSzTx/>
              <a:buFontTx/>
              <a:buNone/>
              <a:tabLst/>
              <a:defRPr/>
            </a:pPr>
            <a:r>
              <a:rPr kumimoji="0" lang="fr-FR" sz="900" b="0" i="0" u="none" strike="noStrike" kern="1200" cap="all" spc="0" normalizeH="0" baseline="0" noProof="0" dirty="0">
                <a:ln>
                  <a:noFill/>
                </a:ln>
                <a:solidFill>
                  <a:prstClr val="black">
                    <a:lumMod val="75000"/>
                    <a:lumOff val="25000"/>
                  </a:prstClr>
                </a:solidFill>
                <a:effectLst/>
                <a:uLnTx/>
                <a:uFillTx/>
                <a:latin typeface="Arial" charset="0"/>
                <a:ea typeface="Arial" charset="0"/>
                <a:cs typeface="Arial" charset="0"/>
              </a:rPr>
              <a:t>BILAN ACTIVITE ISST </a:t>
            </a:r>
            <a:r>
              <a:rPr kumimoji="0" lang="fr-FR" sz="900" b="0" i="0" u="none" strike="noStrike" kern="1200" cap="all" spc="0" normalizeH="0" baseline="0" noProof="0" dirty="0" smtClean="0">
                <a:ln>
                  <a:noFill/>
                </a:ln>
                <a:solidFill>
                  <a:prstClr val="black">
                    <a:lumMod val="75000"/>
                    <a:lumOff val="25000"/>
                  </a:prstClr>
                </a:solidFill>
                <a:effectLst/>
                <a:uLnTx/>
                <a:uFillTx/>
                <a:latin typeface="Arial" charset="0"/>
                <a:ea typeface="Arial" charset="0"/>
                <a:cs typeface="Arial" charset="0"/>
              </a:rPr>
              <a:t>2018-2019</a:t>
            </a:r>
            <a:endParaRPr kumimoji="0" lang="fr-FR" sz="900" b="0" i="0" u="none" strike="noStrike" kern="1200" cap="all" spc="0" normalizeH="0" baseline="0" noProof="0" dirty="0">
              <a:ln>
                <a:noFill/>
              </a:ln>
              <a:solidFill>
                <a:prstClr val="black">
                  <a:lumMod val="75000"/>
                  <a:lumOff val="25000"/>
                </a:prstClr>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2516582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1CC5B465-768F-472B-948C-8202AA102334}" type="slidenum">
              <a:rPr lang="fr-FR" smtClean="0"/>
              <a:t>26</a:t>
            </a:fld>
            <a:endParaRPr lang="fr-FR"/>
          </a:p>
        </p:txBody>
      </p:sp>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Titre 1"/>
          <p:cNvSpPr txBox="1">
            <a:spLocks/>
          </p:cNvSpPr>
          <p:nvPr/>
        </p:nvSpPr>
        <p:spPr>
          <a:xfrm>
            <a:off x="2049658" y="552169"/>
            <a:ext cx="6011129" cy="847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500" u="sng" dirty="0" smtClean="0">
                <a:latin typeface="Arial Black" panose="020B0A04020102020204" pitchFamily="34" charset="0"/>
              </a:rPr>
              <a:t>Enquête Nationale Radon dans les établissements scolaires</a:t>
            </a:r>
            <a:endParaRPr lang="fr-FR" sz="2500" u="sng" dirty="0">
              <a:latin typeface="Arial Black" panose="020B0A04020102020204" pitchFamily="34" charset="0"/>
            </a:endParaRPr>
          </a:p>
        </p:txBody>
      </p:sp>
      <p:sp>
        <p:nvSpPr>
          <p:cNvPr id="8" name="Rectangle 7"/>
          <p:cNvSpPr/>
          <p:nvPr/>
        </p:nvSpPr>
        <p:spPr>
          <a:xfrm>
            <a:off x="451599" y="1485432"/>
            <a:ext cx="7165167" cy="4893647"/>
          </a:xfrm>
          <a:prstGeom prst="rect">
            <a:avLst/>
          </a:prstGeom>
        </p:spPr>
        <p:txBody>
          <a:bodyPr wrap="none">
            <a:spAutoFit/>
          </a:bodyPr>
          <a:lstStyle/>
          <a:p>
            <a:pPr>
              <a:buFont typeface="Wingdings" panose="05000000000000000000" pitchFamily="2" charset="2"/>
              <a:buChar char="§"/>
            </a:pPr>
            <a:r>
              <a:rPr lang="fr-FR" sz="2400" b="1" dirty="0" smtClean="0">
                <a:solidFill>
                  <a:srgbClr val="0070C0"/>
                </a:solidFill>
                <a:latin typeface="Arial" panose="020B0604020202020204" pitchFamily="34" charset="0"/>
                <a:cs typeface="Arial" panose="020B0604020202020204" pitchFamily="34" charset="0"/>
              </a:rPr>
              <a:t> Recommandations</a:t>
            </a:r>
            <a:r>
              <a:rPr lang="fr-FR" b="1" dirty="0" smtClean="0">
                <a:solidFill>
                  <a:srgbClr val="0070C0"/>
                </a:solidFill>
                <a:latin typeface="Arial" panose="020B0604020202020204" pitchFamily="34" charset="0"/>
                <a:cs typeface="Arial" panose="020B0604020202020204" pitchFamily="34" charset="0"/>
              </a:rPr>
              <a:t> </a:t>
            </a:r>
          </a:p>
          <a:p>
            <a:pPr lvl="1">
              <a:buFont typeface="Wingdings" panose="05000000000000000000" pitchFamily="2" charset="2"/>
              <a:buChar char="§"/>
            </a:pPr>
            <a:endParaRPr lang="fr-FR" b="1" dirty="0">
              <a:solidFill>
                <a:srgbClr val="0070C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fr-FR" dirty="0" smtClean="0">
                <a:solidFill>
                  <a:srgbClr val="0070C0"/>
                </a:solidFill>
                <a:latin typeface="Arial" panose="020B0604020202020204" pitchFamily="34" charset="0"/>
                <a:cs typeface="Arial" panose="020B0604020202020204" pitchFamily="34" charset="0"/>
              </a:rPr>
              <a:t>  Des </a:t>
            </a:r>
            <a:r>
              <a:rPr lang="fr-FR" dirty="0">
                <a:solidFill>
                  <a:srgbClr val="0070C0"/>
                </a:solidFill>
                <a:latin typeface="Arial" panose="020B0604020202020204" pitchFamily="34" charset="0"/>
                <a:cs typeface="Arial" panose="020B0604020202020204" pitchFamily="34" charset="0"/>
              </a:rPr>
              <a:t>établissements ou écoles des communes de l’académie </a:t>
            </a:r>
            <a:endParaRPr lang="fr-FR" dirty="0" smtClean="0">
              <a:solidFill>
                <a:srgbClr val="0070C0"/>
              </a:solidFill>
              <a:latin typeface="Arial" panose="020B0604020202020204" pitchFamily="34" charset="0"/>
              <a:cs typeface="Arial" panose="020B0604020202020204" pitchFamily="34" charset="0"/>
            </a:endParaRPr>
          </a:p>
          <a:p>
            <a:pPr lvl="1"/>
            <a:r>
              <a:rPr lang="fr-FR" dirty="0" smtClean="0">
                <a:solidFill>
                  <a:srgbClr val="0070C0"/>
                </a:solidFill>
                <a:latin typeface="Arial" panose="020B0604020202020204" pitchFamily="34" charset="0"/>
                <a:cs typeface="Arial" panose="020B0604020202020204" pitchFamily="34" charset="0"/>
              </a:rPr>
              <a:t>de </a:t>
            </a:r>
            <a:r>
              <a:rPr lang="fr-FR" dirty="0">
                <a:solidFill>
                  <a:srgbClr val="0070C0"/>
                </a:solidFill>
                <a:latin typeface="Arial" panose="020B0604020202020204" pitchFamily="34" charset="0"/>
                <a:cs typeface="Arial" panose="020B0604020202020204" pitchFamily="34" charset="0"/>
              </a:rPr>
              <a:t>Lyon sont concernées par l’exposition au radon comme suit </a:t>
            </a:r>
            <a:r>
              <a:rPr lang="fr-FR" dirty="0" smtClean="0">
                <a:solidFill>
                  <a:srgbClr val="0070C0"/>
                </a:solidFill>
                <a:latin typeface="Arial" panose="020B0604020202020204" pitchFamily="34" charset="0"/>
                <a:cs typeface="Arial" panose="020B0604020202020204" pitchFamily="34" charset="0"/>
              </a:rPr>
              <a:t>:</a:t>
            </a:r>
          </a:p>
          <a:p>
            <a:pPr lvl="1"/>
            <a:endParaRPr lang="fr-FR" dirty="0">
              <a:solidFill>
                <a:srgbClr val="0070C0"/>
              </a:solidFill>
              <a:latin typeface="Arial" panose="020B0604020202020204" pitchFamily="34" charset="0"/>
              <a:cs typeface="Arial" panose="020B0604020202020204" pitchFamily="34" charset="0"/>
            </a:endParaRPr>
          </a:p>
          <a:p>
            <a:pPr lvl="1"/>
            <a:r>
              <a:rPr lang="fr-FR" dirty="0" smtClean="0">
                <a:solidFill>
                  <a:srgbClr val="0070C0"/>
                </a:solidFill>
                <a:latin typeface="Arial" panose="020B0604020202020204" pitchFamily="34" charset="0"/>
                <a:cs typeface="Arial" panose="020B0604020202020204" pitchFamily="34" charset="0"/>
              </a:rPr>
              <a:t>	-  </a:t>
            </a:r>
            <a:r>
              <a:rPr lang="it-IT" b="1" u="sng" dirty="0">
                <a:solidFill>
                  <a:srgbClr val="0070C0"/>
                </a:solidFill>
                <a:latin typeface="Arial" panose="020B0604020202020204" pitchFamily="34" charset="0"/>
                <a:cs typeface="Arial" panose="020B0604020202020204" pitchFamily="34" charset="0"/>
              </a:rPr>
              <a:t>Ain</a:t>
            </a:r>
          </a:p>
          <a:p>
            <a:pPr lvl="1"/>
            <a:r>
              <a:rPr lang="it-IT" dirty="0" smtClean="0">
                <a:solidFill>
                  <a:srgbClr val="0070C0"/>
                </a:solidFill>
                <a:latin typeface="Arial" panose="020B0604020202020204" pitchFamily="34" charset="0"/>
                <a:cs typeface="Arial" panose="020B0604020202020204" pitchFamily="34" charset="0"/>
              </a:rPr>
              <a:t>	o </a:t>
            </a:r>
            <a:r>
              <a:rPr lang="it-IT" dirty="0">
                <a:solidFill>
                  <a:srgbClr val="0070C0"/>
                </a:solidFill>
                <a:latin typeface="Arial" panose="020B0604020202020204" pitchFamily="34" charset="0"/>
                <a:cs typeface="Arial" panose="020B0604020202020204" pitchFamily="34" charset="0"/>
              </a:rPr>
              <a:t>Zone 2 : </a:t>
            </a:r>
            <a:r>
              <a:rPr lang="it-IT" dirty="0" smtClean="0">
                <a:solidFill>
                  <a:srgbClr val="0070C0"/>
                </a:solidFill>
                <a:latin typeface="Arial" panose="020B0604020202020204" pitchFamily="34" charset="0"/>
                <a:cs typeface="Arial" panose="020B0604020202020204" pitchFamily="34" charset="0"/>
              </a:rPr>
              <a:t>63</a:t>
            </a:r>
          </a:p>
          <a:p>
            <a:pPr lvl="1"/>
            <a:endParaRPr lang="it-IT" b="1" dirty="0">
              <a:solidFill>
                <a:srgbClr val="0070C0"/>
              </a:solidFill>
              <a:latin typeface="Arial" panose="020B0604020202020204" pitchFamily="34" charset="0"/>
              <a:cs typeface="Arial" panose="020B0604020202020204" pitchFamily="34" charset="0"/>
            </a:endParaRPr>
          </a:p>
          <a:p>
            <a:pPr lvl="1"/>
            <a:r>
              <a:rPr lang="it-IT" b="1" dirty="0" smtClean="0">
                <a:solidFill>
                  <a:srgbClr val="0070C0"/>
                </a:solidFill>
                <a:latin typeface="Arial" panose="020B0604020202020204" pitchFamily="34" charset="0"/>
                <a:cs typeface="Arial" panose="020B0604020202020204" pitchFamily="34" charset="0"/>
              </a:rPr>
              <a:t>	</a:t>
            </a:r>
            <a:r>
              <a:rPr lang="it-IT" b="1" dirty="0">
                <a:solidFill>
                  <a:srgbClr val="0070C0"/>
                </a:solidFill>
                <a:latin typeface="Arial" panose="020B0604020202020204" pitchFamily="34" charset="0"/>
                <a:cs typeface="Arial" panose="020B0604020202020204" pitchFamily="34" charset="0"/>
              </a:rPr>
              <a:t>-  </a:t>
            </a:r>
            <a:r>
              <a:rPr lang="it-IT" b="1" u="sng" dirty="0" smtClean="0">
                <a:solidFill>
                  <a:srgbClr val="0070C0"/>
                </a:solidFill>
                <a:latin typeface="Arial" panose="020B0604020202020204" pitchFamily="34" charset="0"/>
                <a:cs typeface="Arial" panose="020B0604020202020204" pitchFamily="34" charset="0"/>
              </a:rPr>
              <a:t>Loire</a:t>
            </a:r>
          </a:p>
          <a:p>
            <a:pPr lvl="1"/>
            <a:r>
              <a:rPr lang="it-IT" dirty="0">
                <a:solidFill>
                  <a:srgbClr val="0070C0"/>
                </a:solidFill>
                <a:latin typeface="Arial" panose="020B0604020202020204" pitchFamily="34" charset="0"/>
                <a:cs typeface="Arial" panose="020B0604020202020204" pitchFamily="34" charset="0"/>
              </a:rPr>
              <a:t>	</a:t>
            </a:r>
            <a:r>
              <a:rPr lang="it-IT" dirty="0" smtClean="0">
                <a:solidFill>
                  <a:srgbClr val="0070C0"/>
                </a:solidFill>
                <a:latin typeface="Arial" panose="020B0604020202020204" pitchFamily="34" charset="0"/>
                <a:cs typeface="Arial" panose="020B0604020202020204" pitchFamily="34" charset="0"/>
              </a:rPr>
              <a:t>o </a:t>
            </a:r>
            <a:r>
              <a:rPr lang="it-IT" dirty="0">
                <a:solidFill>
                  <a:srgbClr val="0070C0"/>
                </a:solidFill>
                <a:latin typeface="Arial" panose="020B0604020202020204" pitchFamily="34" charset="0"/>
                <a:cs typeface="Arial" panose="020B0604020202020204" pitchFamily="34" charset="0"/>
              </a:rPr>
              <a:t>Zone 2 : 5</a:t>
            </a:r>
          </a:p>
          <a:p>
            <a:pPr lvl="1"/>
            <a:r>
              <a:rPr lang="it-IT" dirty="0" smtClean="0">
                <a:solidFill>
                  <a:srgbClr val="0070C0"/>
                </a:solidFill>
                <a:latin typeface="Arial" panose="020B0604020202020204" pitchFamily="34" charset="0"/>
                <a:cs typeface="Arial" panose="020B0604020202020204" pitchFamily="34" charset="0"/>
              </a:rPr>
              <a:t>	o </a:t>
            </a:r>
            <a:r>
              <a:rPr lang="it-IT" dirty="0">
                <a:solidFill>
                  <a:srgbClr val="0070C0"/>
                </a:solidFill>
                <a:latin typeface="Arial" panose="020B0604020202020204" pitchFamily="34" charset="0"/>
                <a:cs typeface="Arial" panose="020B0604020202020204" pitchFamily="34" charset="0"/>
              </a:rPr>
              <a:t>Zone 3 : </a:t>
            </a:r>
            <a:r>
              <a:rPr lang="it-IT" dirty="0" smtClean="0">
                <a:solidFill>
                  <a:srgbClr val="0070C0"/>
                </a:solidFill>
                <a:latin typeface="Arial" panose="020B0604020202020204" pitchFamily="34" charset="0"/>
                <a:cs typeface="Arial" panose="020B0604020202020204" pitchFamily="34" charset="0"/>
              </a:rPr>
              <a:t>273</a:t>
            </a:r>
          </a:p>
          <a:p>
            <a:pPr lvl="1"/>
            <a:endParaRPr lang="it-IT" dirty="0" smtClean="0">
              <a:solidFill>
                <a:srgbClr val="0070C0"/>
              </a:solidFill>
              <a:latin typeface="Arial" panose="020B0604020202020204" pitchFamily="34" charset="0"/>
              <a:cs typeface="Arial" panose="020B0604020202020204" pitchFamily="34" charset="0"/>
            </a:endParaRPr>
          </a:p>
          <a:p>
            <a:pPr lvl="1"/>
            <a:r>
              <a:rPr lang="it-IT" dirty="0" smtClean="0">
                <a:solidFill>
                  <a:srgbClr val="0070C0"/>
                </a:solidFill>
                <a:latin typeface="Arial" panose="020B0604020202020204" pitchFamily="34" charset="0"/>
                <a:cs typeface="Arial" panose="020B0604020202020204" pitchFamily="34" charset="0"/>
              </a:rPr>
              <a:t>	-  </a:t>
            </a:r>
            <a:r>
              <a:rPr lang="it-IT" b="1" u="sng" dirty="0" smtClean="0">
                <a:solidFill>
                  <a:srgbClr val="0070C0"/>
                </a:solidFill>
                <a:latin typeface="Arial" panose="020B0604020202020204" pitchFamily="34" charset="0"/>
                <a:cs typeface="Arial" panose="020B0604020202020204" pitchFamily="34" charset="0"/>
              </a:rPr>
              <a:t>Rhône</a:t>
            </a:r>
            <a:endParaRPr lang="it-IT" b="1" u="sng" dirty="0">
              <a:solidFill>
                <a:srgbClr val="0070C0"/>
              </a:solidFill>
              <a:latin typeface="Arial" panose="020B0604020202020204" pitchFamily="34" charset="0"/>
              <a:cs typeface="Arial" panose="020B0604020202020204" pitchFamily="34" charset="0"/>
            </a:endParaRPr>
          </a:p>
          <a:p>
            <a:pPr lvl="1"/>
            <a:r>
              <a:rPr lang="it-IT" dirty="0" smtClean="0">
                <a:solidFill>
                  <a:srgbClr val="0070C0"/>
                </a:solidFill>
                <a:latin typeface="Arial" panose="020B0604020202020204" pitchFamily="34" charset="0"/>
                <a:cs typeface="Arial" panose="020B0604020202020204" pitchFamily="34" charset="0"/>
              </a:rPr>
              <a:t>	o </a:t>
            </a:r>
            <a:r>
              <a:rPr lang="it-IT" dirty="0">
                <a:solidFill>
                  <a:srgbClr val="0070C0"/>
                </a:solidFill>
                <a:latin typeface="Arial" panose="020B0604020202020204" pitchFamily="34" charset="0"/>
                <a:cs typeface="Arial" panose="020B0604020202020204" pitchFamily="34" charset="0"/>
              </a:rPr>
              <a:t>Zone 2 : 61</a:t>
            </a:r>
          </a:p>
          <a:p>
            <a:pPr lvl="1"/>
            <a:r>
              <a:rPr lang="it-IT" dirty="0" smtClean="0">
                <a:solidFill>
                  <a:srgbClr val="0070C0"/>
                </a:solidFill>
                <a:latin typeface="Arial" panose="020B0604020202020204" pitchFamily="34" charset="0"/>
                <a:cs typeface="Arial" panose="020B0604020202020204" pitchFamily="34" charset="0"/>
              </a:rPr>
              <a:t>	o </a:t>
            </a:r>
            <a:r>
              <a:rPr lang="it-IT" dirty="0">
                <a:solidFill>
                  <a:srgbClr val="0070C0"/>
                </a:solidFill>
                <a:latin typeface="Arial" panose="020B0604020202020204" pitchFamily="34" charset="0"/>
                <a:cs typeface="Arial" panose="020B0604020202020204" pitchFamily="34" charset="0"/>
              </a:rPr>
              <a:t>Zone 3 : 277</a:t>
            </a:r>
            <a:endParaRPr lang="fr-FR" dirty="0" smtClean="0">
              <a:solidFill>
                <a:srgbClr val="0070C0"/>
              </a:solidFill>
              <a:latin typeface="Arial" panose="020B0604020202020204" pitchFamily="34" charset="0"/>
              <a:cs typeface="Arial" panose="020B0604020202020204" pitchFamily="34" charset="0"/>
            </a:endParaRPr>
          </a:p>
          <a:p>
            <a:pPr lvl="1"/>
            <a:endParaRPr lang="fr-FR" b="1" dirty="0" smtClean="0">
              <a:solidFill>
                <a:srgbClr val="5AA1D8"/>
              </a:solidFill>
              <a:latin typeface="Arial" panose="020B0604020202020204" pitchFamily="34" charset="0"/>
              <a:cs typeface="Arial" panose="020B0604020202020204" pitchFamily="34" charset="0"/>
            </a:endParaRPr>
          </a:p>
          <a:p>
            <a:pPr lvl="1">
              <a:buFont typeface="Wingdings" panose="05000000000000000000" pitchFamily="2" charset="2"/>
              <a:buChar char="§"/>
            </a:pPr>
            <a:endParaRPr lang="fr-FR" b="1" dirty="0">
              <a:solidFill>
                <a:srgbClr val="5AA1D8"/>
              </a:solidFill>
              <a:latin typeface="Arial" panose="020B0604020202020204" pitchFamily="34" charset="0"/>
              <a:cs typeface="Arial" panose="020B0604020202020204" pitchFamily="34" charset="0"/>
            </a:endParaRPr>
          </a:p>
        </p:txBody>
      </p:sp>
      <p:sp>
        <p:nvSpPr>
          <p:cNvPr id="9"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942808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05400" y="945635"/>
            <a:ext cx="7881400" cy="847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dirty="0" smtClean="0">
                <a:latin typeface="Arial Black" panose="020B0A04020102020204" pitchFamily="34" charset="0"/>
              </a:rPr>
              <a:t>Bilan général de l’année scolaire </a:t>
            </a:r>
            <a:endParaRPr lang="fr-FR" sz="2500" dirty="0">
              <a:latin typeface="Arial Black" panose="020B0A04020102020204" pitchFamily="34" charset="0"/>
            </a:endParaRPr>
          </a:p>
        </p:txBody>
      </p:sp>
      <p:sp>
        <p:nvSpPr>
          <p:cNvPr id="3" name="Espace réservé du texte 3"/>
          <p:cNvSpPr txBox="1">
            <a:spLocks/>
          </p:cNvSpPr>
          <p:nvPr/>
        </p:nvSpPr>
        <p:spPr>
          <a:xfrm>
            <a:off x="804863" y="1506071"/>
            <a:ext cx="7881937" cy="4821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2400" b="1" dirty="0" smtClean="0">
                <a:solidFill>
                  <a:srgbClr val="0070C0"/>
                </a:solidFill>
                <a:latin typeface="Arial" panose="020B0604020202020204" pitchFamily="34" charset="0"/>
                <a:cs typeface="Arial" panose="020B0604020202020204" pitchFamily="34" charset="0"/>
              </a:rPr>
              <a:t>Recommandations</a:t>
            </a:r>
            <a:endParaRPr lang="fr-FR" sz="2400" b="1" dirty="0">
              <a:solidFill>
                <a:srgbClr val="0070C0"/>
              </a:solidFill>
              <a:latin typeface="Arial" panose="020B0604020202020204" pitchFamily="34" charset="0"/>
              <a:cs typeface="Arial" panose="020B0604020202020204" pitchFamily="34" charset="0"/>
            </a:endParaRPr>
          </a:p>
          <a:p>
            <a:pPr marL="622300" lvl="2" indent="-171450">
              <a:buClr>
                <a:srgbClr val="5AA1D8"/>
              </a:buClr>
            </a:pPr>
            <a:r>
              <a:rPr lang="fr-FR" sz="1600" dirty="0" smtClean="0">
                <a:solidFill>
                  <a:srgbClr val="0070C0"/>
                </a:solidFill>
                <a:latin typeface="Arial" panose="020B0604020202020204" pitchFamily="34" charset="0"/>
                <a:cs typeface="Arial" panose="020B0604020202020204" pitchFamily="34" charset="0"/>
              </a:rPr>
              <a:t>Assistants de prévention du 2</a:t>
            </a:r>
            <a:r>
              <a:rPr lang="fr-FR" sz="1600" baseline="30000" dirty="0" smtClean="0">
                <a:solidFill>
                  <a:srgbClr val="0070C0"/>
                </a:solidFill>
                <a:latin typeface="Arial" panose="020B0604020202020204" pitchFamily="34" charset="0"/>
                <a:cs typeface="Arial" panose="020B0604020202020204" pitchFamily="34" charset="0"/>
              </a:rPr>
              <a:t>nd</a:t>
            </a:r>
            <a:r>
              <a:rPr lang="fr-FR" sz="1600" dirty="0" smtClean="0">
                <a:solidFill>
                  <a:srgbClr val="0070C0"/>
                </a:solidFill>
                <a:latin typeface="Arial" panose="020B0604020202020204" pitchFamily="34" charset="0"/>
                <a:cs typeface="Arial" panose="020B0604020202020204" pitchFamily="34" charset="0"/>
              </a:rPr>
              <a:t> degré et services : </a:t>
            </a:r>
          </a:p>
          <a:p>
            <a:pPr marL="1079500" lvl="3" indent="-171450">
              <a:buClr>
                <a:srgbClr val="5AA1D8"/>
              </a:buClr>
            </a:pPr>
            <a:r>
              <a:rPr lang="fr-FR" sz="1600" dirty="0" smtClean="0">
                <a:solidFill>
                  <a:srgbClr val="0070C0"/>
                </a:solidFill>
                <a:latin typeface="Arial" panose="020B0604020202020204" pitchFamily="34" charset="0"/>
                <a:cs typeface="Arial" panose="020B0604020202020204" pitchFamily="34" charset="0"/>
              </a:rPr>
              <a:t>Désignation de tous les AP (il existe encore des établissements sans AP)</a:t>
            </a:r>
          </a:p>
          <a:p>
            <a:pPr marL="1079500" lvl="3" indent="-171450">
              <a:buClr>
                <a:srgbClr val="5AA1D8"/>
              </a:buClr>
            </a:pPr>
            <a:r>
              <a:rPr lang="fr-FR" sz="1600" dirty="0" smtClean="0">
                <a:solidFill>
                  <a:srgbClr val="0070C0"/>
                </a:solidFill>
                <a:latin typeface="Arial" panose="020B0604020202020204" pitchFamily="34" charset="0"/>
                <a:cs typeface="Arial" panose="020B0604020202020204" pitchFamily="34" charset="0"/>
              </a:rPr>
              <a:t>continuer le plan de formation engagé cette année scolaire</a:t>
            </a:r>
          </a:p>
          <a:p>
            <a:pPr marL="1079500" lvl="3" indent="-171450">
              <a:buClr>
                <a:srgbClr val="5AA1D8"/>
              </a:buClr>
            </a:pPr>
            <a:endParaRPr lang="fr-FR" sz="800" dirty="0">
              <a:solidFill>
                <a:srgbClr val="0070C0"/>
              </a:solidFill>
              <a:latin typeface="Arial" panose="020B0604020202020204" pitchFamily="34" charset="0"/>
              <a:cs typeface="Arial" panose="020B0604020202020204" pitchFamily="34" charset="0"/>
            </a:endParaRPr>
          </a:p>
          <a:p>
            <a:pPr marL="622300" lvl="2" indent="-171450">
              <a:buClr>
                <a:srgbClr val="5AA1D8"/>
              </a:buClr>
            </a:pPr>
            <a:r>
              <a:rPr lang="fr-FR" sz="1600" dirty="0" smtClean="0">
                <a:solidFill>
                  <a:srgbClr val="0070C0"/>
                </a:solidFill>
                <a:latin typeface="Arial" panose="020B0604020202020204" pitchFamily="34" charset="0"/>
                <a:cs typeface="Arial" panose="020B0604020202020204" pitchFamily="34" charset="0"/>
              </a:rPr>
              <a:t>Assistants de prévention 1</a:t>
            </a:r>
            <a:r>
              <a:rPr lang="fr-FR" sz="1600" baseline="30000" dirty="0" smtClean="0">
                <a:solidFill>
                  <a:srgbClr val="0070C0"/>
                </a:solidFill>
                <a:latin typeface="Arial" panose="020B0604020202020204" pitchFamily="34" charset="0"/>
                <a:cs typeface="Arial" panose="020B0604020202020204" pitchFamily="34" charset="0"/>
              </a:rPr>
              <a:t>er</a:t>
            </a:r>
            <a:r>
              <a:rPr lang="fr-FR" sz="1600" dirty="0" smtClean="0">
                <a:solidFill>
                  <a:srgbClr val="0070C0"/>
                </a:solidFill>
                <a:latin typeface="Arial" panose="020B0604020202020204" pitchFamily="34" charset="0"/>
                <a:cs typeface="Arial" panose="020B0604020202020204" pitchFamily="34" charset="0"/>
              </a:rPr>
              <a:t> degré :</a:t>
            </a:r>
          </a:p>
          <a:p>
            <a:pPr marL="622300" lvl="2" indent="-171450">
              <a:buClr>
                <a:srgbClr val="5AA1D8"/>
              </a:buClr>
            </a:pPr>
            <a:endParaRPr lang="fr-FR" sz="800" dirty="0" smtClean="0">
              <a:solidFill>
                <a:srgbClr val="0070C0"/>
              </a:solidFill>
              <a:latin typeface="Arial" panose="020B0604020202020204" pitchFamily="34" charset="0"/>
              <a:cs typeface="Arial" panose="020B0604020202020204" pitchFamily="34" charset="0"/>
            </a:endParaRPr>
          </a:p>
          <a:p>
            <a:pPr marL="1079500" lvl="3" indent="-171450">
              <a:buClr>
                <a:srgbClr val="5AA1D8"/>
              </a:buClr>
            </a:pPr>
            <a:r>
              <a:rPr lang="fr-FR" sz="1600" dirty="0" smtClean="0">
                <a:solidFill>
                  <a:srgbClr val="0070C0"/>
                </a:solidFill>
                <a:latin typeface="Arial" panose="020B0604020202020204" pitchFamily="34" charset="0"/>
                <a:cs typeface="Arial" panose="020B0604020202020204" pitchFamily="34" charset="0"/>
              </a:rPr>
              <a:t>Construire un outil de mesurage du temps investi à la mission d’AP (souhaité depuis longtemps mais non mis en place et non harmonisé)</a:t>
            </a:r>
          </a:p>
          <a:p>
            <a:pPr marL="1079500" lvl="3" indent="-171450">
              <a:buClr>
                <a:srgbClr val="5AA1D8"/>
              </a:buClr>
            </a:pPr>
            <a:endParaRPr lang="fr-FR" sz="800" dirty="0">
              <a:solidFill>
                <a:srgbClr val="0070C0"/>
              </a:solidFill>
              <a:latin typeface="Arial" panose="020B0604020202020204" pitchFamily="34" charset="0"/>
              <a:cs typeface="Arial" panose="020B0604020202020204" pitchFamily="34" charset="0"/>
            </a:endParaRPr>
          </a:p>
          <a:p>
            <a:pPr marL="622300" lvl="2" indent="-171450">
              <a:buClr>
                <a:srgbClr val="5AA1D8"/>
              </a:buClr>
            </a:pPr>
            <a:r>
              <a:rPr lang="fr-FR" sz="1600" dirty="0" smtClean="0">
                <a:solidFill>
                  <a:srgbClr val="0070C0"/>
                </a:solidFill>
                <a:latin typeface="Arial" panose="020B0604020202020204" pitchFamily="34" charset="0"/>
                <a:cs typeface="Arial" panose="020B0604020202020204" pitchFamily="34" charset="0"/>
              </a:rPr>
              <a:t>D.U.E.R.P. : </a:t>
            </a:r>
          </a:p>
          <a:p>
            <a:pPr marL="1079500" lvl="3" indent="-171450">
              <a:buClr>
                <a:srgbClr val="5AA1D8"/>
              </a:buClr>
            </a:pPr>
            <a:r>
              <a:rPr lang="fr-FR" sz="1600" dirty="0" smtClean="0">
                <a:solidFill>
                  <a:srgbClr val="0070C0"/>
                </a:solidFill>
                <a:latin typeface="Arial" panose="020B0604020202020204" pitchFamily="34" charset="0"/>
                <a:cs typeface="Arial" panose="020B0604020202020204" pitchFamily="34" charset="0"/>
              </a:rPr>
              <a:t>Impulser la prise en main du nouvel outil</a:t>
            </a:r>
          </a:p>
          <a:p>
            <a:pPr marL="1079500" lvl="3" indent="-171450">
              <a:buClr>
                <a:srgbClr val="5AA1D8"/>
              </a:buClr>
            </a:pPr>
            <a:r>
              <a:rPr lang="fr-FR" sz="1600" dirty="0" smtClean="0">
                <a:solidFill>
                  <a:srgbClr val="0070C0"/>
                </a:solidFill>
                <a:latin typeface="Arial" panose="020B0604020202020204" pitchFamily="34" charset="0"/>
                <a:cs typeface="Arial" panose="020B0604020202020204" pitchFamily="34" charset="0"/>
              </a:rPr>
              <a:t>Former les AP à la manipulation de ce nouvel outil et vérifier qu’il est mis en œuvre lors des inspections.</a:t>
            </a:r>
          </a:p>
          <a:p>
            <a:pPr marL="1079500" lvl="3" indent="-171450">
              <a:buClr>
                <a:srgbClr val="5AA1D8"/>
              </a:buClr>
            </a:pPr>
            <a:endParaRPr lang="fr-FR" sz="800" dirty="0">
              <a:solidFill>
                <a:srgbClr val="0070C0"/>
              </a:solidFill>
              <a:latin typeface="Arial" panose="020B0604020202020204" pitchFamily="34" charset="0"/>
              <a:cs typeface="Arial" panose="020B0604020202020204" pitchFamily="34" charset="0"/>
            </a:endParaRPr>
          </a:p>
          <a:p>
            <a:pPr marL="622300" lvl="2" indent="-171450">
              <a:buClr>
                <a:srgbClr val="5AA1D8"/>
              </a:buClr>
            </a:pPr>
            <a:r>
              <a:rPr lang="fr-FR" sz="1600" dirty="0" smtClean="0">
                <a:solidFill>
                  <a:srgbClr val="0070C0"/>
                </a:solidFill>
                <a:latin typeface="Arial" panose="020B0604020202020204" pitchFamily="34" charset="0"/>
                <a:cs typeface="Arial" panose="020B0604020202020204" pitchFamily="34" charset="0"/>
              </a:rPr>
              <a:t>Registre SST :</a:t>
            </a:r>
          </a:p>
          <a:p>
            <a:pPr marL="1079500" lvl="3" indent="-171450">
              <a:buClr>
                <a:srgbClr val="5AA1D8"/>
              </a:buClr>
            </a:pPr>
            <a:r>
              <a:rPr lang="fr-FR" sz="1600" dirty="0" smtClean="0">
                <a:solidFill>
                  <a:srgbClr val="0070C0"/>
                </a:solidFill>
                <a:latin typeface="Arial" panose="020B0604020202020204" pitchFamily="34" charset="0"/>
                <a:cs typeface="Arial" panose="020B0604020202020204" pitchFamily="34" charset="0"/>
              </a:rPr>
              <a:t>Alerter le réseau des AP sur leur rôle de suivi</a:t>
            </a:r>
          </a:p>
          <a:p>
            <a:pPr marL="1079500" lvl="3" indent="-171450">
              <a:buClr>
                <a:srgbClr val="5AA1D8"/>
              </a:buClr>
            </a:pPr>
            <a:r>
              <a:rPr lang="fr-FR" sz="1600" dirty="0" smtClean="0">
                <a:solidFill>
                  <a:srgbClr val="0070C0"/>
                </a:solidFill>
                <a:latin typeface="Arial" panose="020B0604020202020204" pitchFamily="34" charset="0"/>
                <a:cs typeface="Arial" panose="020B0604020202020204" pitchFamily="34" charset="0"/>
              </a:rPr>
              <a:t>Rappeler aux responsables l’obligation de réponse et de suivi des signalements</a:t>
            </a:r>
          </a:p>
          <a:p>
            <a:pPr marL="450850" lvl="2" indent="0">
              <a:buClr>
                <a:srgbClr val="5AA1D8"/>
              </a:buClr>
              <a:buNone/>
            </a:pPr>
            <a:endParaRPr lang="fr-FR" sz="1800" dirty="0" smtClean="0">
              <a:solidFill>
                <a:srgbClr val="0070C0"/>
              </a:solidFill>
              <a:latin typeface="Arial" panose="020B0604020202020204" pitchFamily="34" charset="0"/>
              <a:cs typeface="Arial" panose="020B0604020202020204" pitchFamily="34" charset="0"/>
            </a:endParaRPr>
          </a:p>
          <a:p>
            <a:pPr marL="627063" lvl="2" indent="0">
              <a:buClr>
                <a:srgbClr val="5AA1D8"/>
              </a:buClr>
              <a:buNone/>
            </a:pPr>
            <a:endParaRPr lang="fr-FR" sz="1800" b="1" dirty="0">
              <a:solidFill>
                <a:srgbClr val="5AA1D8"/>
              </a:solidFill>
              <a:latin typeface="Arial" panose="020B0604020202020204" pitchFamily="34" charset="0"/>
              <a:cs typeface="Arial" panose="020B0604020202020204" pitchFamily="34" charset="0"/>
            </a:endParaRPr>
          </a:p>
          <a:p>
            <a:pPr marL="804863" lvl="2" indent="-177800">
              <a:buClr>
                <a:srgbClr val="EE7444"/>
              </a:buClr>
              <a:buFont typeface="Lucida Grande"/>
              <a:buChar char="-"/>
            </a:pPr>
            <a:endParaRPr lang="fr-FR" sz="1300" dirty="0" smtClean="0">
              <a:latin typeface="Arial" panose="020B0604020202020204" pitchFamily="34" charset="0"/>
              <a:cs typeface="Arial" panose="020B0604020202020204" pitchFamily="34" charset="0"/>
            </a:endParaRPr>
          </a:p>
        </p:txBody>
      </p:sp>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27</a:t>
            </a:fld>
            <a:endParaRPr lang="fr-FR" dirty="0"/>
          </a:p>
        </p:txBody>
      </p:sp>
      <p:sp>
        <p:nvSpPr>
          <p:cNvPr id="10"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3125458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719800" y="410622"/>
            <a:ext cx="6366677" cy="847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dirty="0" smtClean="0">
                <a:latin typeface="Arial Black" panose="020B0A04020102020204" pitchFamily="34" charset="0"/>
              </a:rPr>
              <a:t>Bilan général de l’année scolaire </a:t>
            </a:r>
            <a:endParaRPr lang="fr-FR" sz="2500" dirty="0">
              <a:latin typeface="Arial Black" panose="020B0A04020102020204" pitchFamily="34" charset="0"/>
            </a:endParaRPr>
          </a:p>
        </p:txBody>
      </p:sp>
      <p:sp>
        <p:nvSpPr>
          <p:cNvPr id="3" name="Espace réservé du texte 3"/>
          <p:cNvSpPr txBox="1">
            <a:spLocks/>
          </p:cNvSpPr>
          <p:nvPr/>
        </p:nvSpPr>
        <p:spPr>
          <a:xfrm>
            <a:off x="713063" y="1060650"/>
            <a:ext cx="7881937" cy="38874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2400" b="1" dirty="0" smtClean="0">
                <a:solidFill>
                  <a:srgbClr val="5AA1D8"/>
                </a:solidFill>
                <a:latin typeface="Arial" panose="020B0604020202020204" pitchFamily="34" charset="0"/>
                <a:cs typeface="Arial" panose="020B0604020202020204" pitchFamily="34" charset="0"/>
              </a:rPr>
              <a:t>Recommandations</a:t>
            </a:r>
            <a:endParaRPr lang="fr-FR" sz="2400" b="1" dirty="0">
              <a:solidFill>
                <a:srgbClr val="5AA1D8"/>
              </a:solidFill>
              <a:latin typeface="Arial" panose="020B0604020202020204" pitchFamily="34" charset="0"/>
              <a:cs typeface="Arial" panose="020B0604020202020204" pitchFamily="34" charset="0"/>
            </a:endParaRPr>
          </a:p>
          <a:p>
            <a:pPr marL="1079500" lvl="3" indent="-171450">
              <a:buClr>
                <a:srgbClr val="5AA1D8"/>
              </a:buClr>
            </a:pPr>
            <a:endParaRPr lang="fr-FR" sz="1000" dirty="0">
              <a:latin typeface="Arial" panose="020B0604020202020204" pitchFamily="34" charset="0"/>
              <a:cs typeface="Arial" panose="020B0604020202020204" pitchFamily="34" charset="0"/>
            </a:endParaRPr>
          </a:p>
          <a:p>
            <a:pPr marL="622300" lvl="2" indent="-171450">
              <a:buClr>
                <a:srgbClr val="5AA1D8"/>
              </a:buClr>
            </a:pPr>
            <a:r>
              <a:rPr lang="fr-FR" dirty="0">
                <a:solidFill>
                  <a:srgbClr val="0070C0"/>
                </a:solidFill>
                <a:latin typeface="Arial" panose="020B0604020202020204" pitchFamily="34" charset="0"/>
                <a:cs typeface="Arial" panose="020B0604020202020204" pitchFamily="34" charset="0"/>
              </a:rPr>
              <a:t>Relations aux collectivités territoriales en SST :</a:t>
            </a:r>
          </a:p>
          <a:p>
            <a:pPr marL="1079500" lvl="3" indent="-171450">
              <a:buClr>
                <a:srgbClr val="5AA1D8"/>
              </a:buClr>
            </a:pPr>
            <a:r>
              <a:rPr lang="fr-FR" sz="2000" dirty="0" smtClean="0">
                <a:solidFill>
                  <a:srgbClr val="0070C0"/>
                </a:solidFill>
                <a:latin typeface="Arial" panose="020B0604020202020204" pitchFamily="34" charset="0"/>
                <a:cs typeface="Arial" panose="020B0604020202020204" pitchFamily="34" charset="0"/>
              </a:rPr>
              <a:t>Finir la construction d’une convention avec la Région Auvergne Rhône Alpes</a:t>
            </a:r>
          </a:p>
          <a:p>
            <a:pPr marL="1079500" lvl="3" indent="-171450">
              <a:buClr>
                <a:srgbClr val="5AA1D8"/>
              </a:buClr>
            </a:pPr>
            <a:r>
              <a:rPr lang="fr-FR" sz="2000" dirty="0" smtClean="0">
                <a:solidFill>
                  <a:srgbClr val="0070C0"/>
                </a:solidFill>
                <a:latin typeface="Arial" panose="020B0604020202020204" pitchFamily="34" charset="0"/>
                <a:cs typeface="Arial" panose="020B0604020202020204" pitchFamily="34" charset="0"/>
              </a:rPr>
              <a:t>Finir le guide SST à destination des lycées qui donne toutes les obligation en matière de SST pour l’ensemble des agents (mis à disposition par la collectivité et les personnels des lycées)</a:t>
            </a:r>
          </a:p>
          <a:p>
            <a:pPr marL="908050" lvl="3" indent="0">
              <a:buClr>
                <a:srgbClr val="5AA1D8"/>
              </a:buClr>
              <a:buNone/>
            </a:pPr>
            <a:endParaRPr lang="fr-FR" sz="2000" dirty="0">
              <a:solidFill>
                <a:srgbClr val="0070C0"/>
              </a:solidFill>
              <a:latin typeface="Arial" panose="020B0604020202020204" pitchFamily="34" charset="0"/>
              <a:cs typeface="Arial" panose="020B0604020202020204" pitchFamily="34" charset="0"/>
            </a:endParaRPr>
          </a:p>
          <a:p>
            <a:pPr marL="908050" lvl="3" indent="0">
              <a:buClr>
                <a:srgbClr val="5AA1D8"/>
              </a:buClr>
              <a:buNone/>
            </a:pPr>
            <a:r>
              <a:rPr lang="fr-FR" sz="2000" dirty="0" smtClean="0">
                <a:solidFill>
                  <a:srgbClr val="0070C0"/>
                </a:solidFill>
                <a:latin typeface="Arial" panose="020B0604020202020204" pitchFamily="34" charset="0"/>
                <a:cs typeface="Arial" panose="020B0604020202020204" pitchFamily="34" charset="0"/>
              </a:rPr>
              <a:t>Ceci est un travail en Région Académiques avec mes collègues de Clermont et Grenoble ainsi que les conseillers de prévention académiques</a:t>
            </a:r>
            <a:r>
              <a:rPr lang="fr-FR" sz="2000" dirty="0" smtClean="0">
                <a:latin typeface="Arial" panose="020B0604020202020204" pitchFamily="34" charset="0"/>
                <a:cs typeface="Arial" panose="020B0604020202020204" pitchFamily="34" charset="0"/>
              </a:rPr>
              <a:t>. </a:t>
            </a:r>
            <a:endParaRPr lang="fr-FR" sz="2000" dirty="0">
              <a:latin typeface="Arial" panose="020B0604020202020204" pitchFamily="34" charset="0"/>
              <a:cs typeface="Arial" panose="020B0604020202020204" pitchFamily="34" charset="0"/>
            </a:endParaRPr>
          </a:p>
          <a:p>
            <a:pPr marL="1262063" lvl="3" indent="-177800">
              <a:buClr>
                <a:srgbClr val="5AA1D8"/>
              </a:buClr>
              <a:buFont typeface="Lucida Grande"/>
              <a:buChar char="-"/>
            </a:pPr>
            <a:endParaRPr lang="fr-FR" sz="1100" dirty="0" smtClean="0">
              <a:latin typeface="Arial" panose="020B0604020202020204" pitchFamily="34" charset="0"/>
              <a:cs typeface="Arial" panose="020B0604020202020204" pitchFamily="34" charset="0"/>
            </a:endParaRPr>
          </a:p>
          <a:p>
            <a:pPr marL="450850" lvl="2" indent="0">
              <a:buClr>
                <a:srgbClr val="5AA1D8"/>
              </a:buClr>
              <a:buNone/>
            </a:pPr>
            <a:endParaRPr lang="fr-FR" sz="900" dirty="0">
              <a:latin typeface="Arial" panose="020B0604020202020204" pitchFamily="34" charset="0"/>
              <a:cs typeface="Arial" panose="020B0604020202020204" pitchFamily="34" charset="0"/>
            </a:endParaRPr>
          </a:p>
          <a:p>
            <a:pPr marL="804863" lvl="2" indent="-177800">
              <a:buClr>
                <a:srgbClr val="EE7444"/>
              </a:buClr>
              <a:buFont typeface="Lucida Grande"/>
              <a:buChar char="-"/>
            </a:pPr>
            <a:endParaRPr lang="fr-FR" sz="1300" dirty="0" smtClean="0">
              <a:latin typeface="Arial" panose="020B0604020202020204" pitchFamily="34" charset="0"/>
              <a:cs typeface="Arial" panose="020B0604020202020204" pitchFamily="34" charset="0"/>
            </a:endParaRPr>
          </a:p>
        </p:txBody>
      </p:sp>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28</a:t>
            </a:fld>
            <a:endParaRPr lang="fr-FR" dirty="0"/>
          </a:p>
        </p:txBody>
      </p:sp>
      <p:sp>
        <p:nvSpPr>
          <p:cNvPr id="10"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
        <p:nvSpPr>
          <p:cNvPr id="7" name="Rectangle 6"/>
          <p:cNvSpPr/>
          <p:nvPr/>
        </p:nvSpPr>
        <p:spPr>
          <a:xfrm>
            <a:off x="772302" y="5173498"/>
            <a:ext cx="7683514" cy="923330"/>
          </a:xfrm>
          <a:prstGeom prst="rect">
            <a:avLst/>
          </a:prstGeom>
        </p:spPr>
        <p:txBody>
          <a:bodyPr wrap="square">
            <a:spAutoFit/>
          </a:bodyPr>
          <a:lstStyle/>
          <a:p>
            <a:r>
              <a:rPr lang="fr-FR" b="1" u="sng" dirty="0">
                <a:solidFill>
                  <a:srgbClr val="0070C0"/>
                </a:solidFill>
                <a:latin typeface="Arial" panose="020B0604020202020204" pitchFamily="34" charset="0"/>
                <a:cs typeface="Arial" panose="020B0604020202020204" pitchFamily="34" charset="0"/>
              </a:rPr>
              <a:t>REGISTRE DE SIGNALEMENT D’UN DANGER GRAVE ET IMMINENT</a:t>
            </a:r>
          </a:p>
          <a:p>
            <a:r>
              <a:rPr lang="fr-FR" dirty="0" smtClean="0">
                <a:latin typeface="Arial" panose="020B0604020202020204" pitchFamily="34" charset="0"/>
                <a:cs typeface="Arial" panose="020B0604020202020204" pitchFamily="34" charset="0"/>
              </a:rPr>
              <a:t>- </a:t>
            </a:r>
            <a:r>
              <a:rPr lang="fr-FR" b="1" i="1" dirty="0">
                <a:solidFill>
                  <a:srgbClr val="0070C0"/>
                </a:solidFill>
                <a:latin typeface="Arial" panose="020B0604020202020204" pitchFamily="34" charset="0"/>
                <a:cs typeface="Arial" panose="020B0604020202020204" pitchFamily="34" charset="0"/>
              </a:rPr>
              <a:t>Conduire une réflexion sur l’utilisation de ce registre afin de tendre vers un usage conforme à la règlementation</a:t>
            </a:r>
            <a:r>
              <a:rPr lang="fr-FR" dirty="0"/>
              <a:t>.</a:t>
            </a:r>
          </a:p>
        </p:txBody>
      </p:sp>
    </p:spTree>
    <p:extLst>
      <p:ext uri="{BB962C8B-B14F-4D97-AF65-F5344CB8AC3E}">
        <p14:creationId xmlns:p14="http://schemas.microsoft.com/office/powerpoint/2010/main" val="101994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738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txBox="1">
            <a:spLocks/>
          </p:cNvSpPr>
          <p:nvPr/>
        </p:nvSpPr>
        <p:spPr>
          <a:xfrm>
            <a:off x="805400" y="945635"/>
            <a:ext cx="7881400" cy="847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dirty="0" smtClean="0">
                <a:latin typeface="Arial Black" panose="020B0A04020102020204" pitchFamily="34" charset="0"/>
              </a:rPr>
              <a:t>Objectifs 2018 - 2019</a:t>
            </a:r>
            <a:endParaRPr lang="fr-FR" sz="2500" dirty="0">
              <a:latin typeface="Arial Black" panose="020B0A04020102020204" pitchFamily="34" charset="0"/>
            </a:endParaRPr>
          </a:p>
        </p:txBody>
      </p:sp>
      <p:sp>
        <p:nvSpPr>
          <p:cNvPr id="3" name="Espace réservé du texte 3"/>
          <p:cNvSpPr txBox="1">
            <a:spLocks/>
          </p:cNvSpPr>
          <p:nvPr/>
        </p:nvSpPr>
        <p:spPr>
          <a:xfrm>
            <a:off x="804863" y="2089266"/>
            <a:ext cx="7881937" cy="4598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1800" b="1" dirty="0" smtClean="0">
                <a:solidFill>
                  <a:srgbClr val="5AA1D8"/>
                </a:solidFill>
                <a:latin typeface="Arial" panose="020B0604020202020204" pitchFamily="34" charset="0"/>
                <a:cs typeface="Arial" panose="020B0604020202020204" pitchFamily="34" charset="0"/>
              </a:rPr>
              <a:t>Autre activité</a:t>
            </a:r>
          </a:p>
          <a:p>
            <a:pPr lvl="1">
              <a:buClr>
                <a:srgbClr val="00B0F0"/>
              </a:buClr>
            </a:pPr>
            <a:r>
              <a:rPr lang="fr-FR" sz="1300" b="1" dirty="0" smtClean="0">
                <a:latin typeface="Arial" panose="020B0604020202020204" pitchFamily="34" charset="0"/>
                <a:cs typeface="Arial" panose="020B0604020202020204" pitchFamily="34" charset="0"/>
              </a:rPr>
              <a:t>Animation </a:t>
            </a:r>
          </a:p>
          <a:p>
            <a:pPr marL="457200" lvl="1" indent="0">
              <a:buClr>
                <a:srgbClr val="00B0F0"/>
              </a:buClr>
              <a:buNone/>
            </a:pPr>
            <a:r>
              <a:rPr lang="fr-FR" sz="1300" dirty="0">
                <a:latin typeface="Arial" panose="020B0604020202020204" pitchFamily="34" charset="0"/>
                <a:cs typeface="Arial" panose="020B0604020202020204" pitchFamily="34" charset="0"/>
              </a:rPr>
              <a:t>Animation du réseau des assistants de prévention en coordination avec les conseillers de </a:t>
            </a:r>
            <a:r>
              <a:rPr lang="fr-FR" sz="1300" dirty="0" smtClean="0">
                <a:latin typeface="Arial" panose="020B0604020202020204" pitchFamily="34" charset="0"/>
                <a:cs typeface="Arial" panose="020B0604020202020204" pitchFamily="34" charset="0"/>
              </a:rPr>
              <a:t>prévention. (1</a:t>
            </a:r>
            <a:r>
              <a:rPr lang="fr-FR" sz="1300" baseline="30000" dirty="0" smtClean="0">
                <a:latin typeface="Arial" panose="020B0604020202020204" pitchFamily="34" charset="0"/>
                <a:cs typeface="Arial" panose="020B0604020202020204" pitchFamily="34" charset="0"/>
              </a:rPr>
              <a:t>er</a:t>
            </a:r>
            <a:r>
              <a:rPr lang="fr-FR" sz="1300" dirty="0" smtClean="0">
                <a:latin typeface="Arial" panose="020B0604020202020204" pitchFamily="34" charset="0"/>
                <a:cs typeface="Arial" panose="020B0604020202020204" pitchFamily="34" charset="0"/>
              </a:rPr>
              <a:t> et 2</a:t>
            </a:r>
            <a:r>
              <a:rPr lang="fr-FR" sz="1300" baseline="30000" dirty="0" smtClean="0">
                <a:latin typeface="Arial" panose="020B0604020202020204" pitchFamily="34" charset="0"/>
                <a:cs typeface="Arial" panose="020B0604020202020204" pitchFamily="34" charset="0"/>
              </a:rPr>
              <a:t>ème</a:t>
            </a:r>
            <a:r>
              <a:rPr lang="fr-FR" sz="1300" dirty="0" smtClean="0">
                <a:latin typeface="Arial" panose="020B0604020202020204" pitchFamily="34" charset="0"/>
                <a:cs typeface="Arial" panose="020B0604020202020204" pitchFamily="34" charset="0"/>
              </a:rPr>
              <a:t> degré)</a:t>
            </a:r>
          </a:p>
          <a:p>
            <a:pPr marL="627063" lvl="2" indent="0">
              <a:buClr>
                <a:srgbClr val="5AA1D8"/>
              </a:buClr>
              <a:buNone/>
            </a:pPr>
            <a:endParaRPr lang="fr-FR" sz="1800" b="1" dirty="0">
              <a:solidFill>
                <a:srgbClr val="5AA1D8"/>
              </a:solidFill>
              <a:latin typeface="Arial" panose="020B0604020202020204" pitchFamily="34" charset="0"/>
              <a:cs typeface="Arial" panose="020B0604020202020204" pitchFamily="34" charset="0"/>
            </a:endParaRPr>
          </a:p>
          <a:p>
            <a:pPr lvl="1">
              <a:buClr>
                <a:srgbClr val="5AA1D8"/>
              </a:buClr>
            </a:pPr>
            <a:r>
              <a:rPr lang="fr-FR" sz="1300" b="1" dirty="0" smtClean="0">
                <a:latin typeface="Arial" panose="020B0604020202020204" pitchFamily="34" charset="0"/>
                <a:cs typeface="Arial" panose="020B0604020202020204" pitchFamily="34" charset="0"/>
              </a:rPr>
              <a:t>Pédagogique </a:t>
            </a:r>
          </a:p>
          <a:p>
            <a:pPr marL="457200" lvl="1" indent="0">
              <a:buClr>
                <a:srgbClr val="5AA1D8"/>
              </a:buClr>
              <a:buNone/>
            </a:pPr>
            <a:r>
              <a:rPr lang="fr-FR" sz="1300" dirty="0">
                <a:latin typeface="Arial" panose="020B0604020202020204" pitchFamily="34" charset="0"/>
                <a:cs typeface="Arial" panose="020B0604020202020204" pitchFamily="34" charset="0"/>
              </a:rPr>
              <a:t>Fonction d’inspection pédagogique par le pilotage national du C.A.P. A.V.A.E. (Agent Vérificateur d’Appareils Extincteurs) et l’organisation des épreuves </a:t>
            </a:r>
            <a:r>
              <a:rPr lang="fr-FR" sz="1300" dirty="0" smtClean="0">
                <a:latin typeface="Arial" panose="020B0604020202020204" pitchFamily="34" charset="0"/>
                <a:cs typeface="Arial" panose="020B0604020202020204" pitchFamily="34" charset="0"/>
              </a:rPr>
              <a:t>ponctuelles ou les VAE </a:t>
            </a:r>
            <a:r>
              <a:rPr lang="fr-FR" sz="1300" dirty="0">
                <a:latin typeface="Arial" panose="020B0604020202020204" pitchFamily="34" charset="0"/>
                <a:cs typeface="Arial" panose="020B0604020202020204" pitchFamily="34" charset="0"/>
              </a:rPr>
              <a:t>pour le sud de la </a:t>
            </a:r>
            <a:r>
              <a:rPr lang="fr-FR" sz="1300" dirty="0" smtClean="0">
                <a:latin typeface="Arial" panose="020B0604020202020204" pitchFamily="34" charset="0"/>
                <a:cs typeface="Arial" panose="020B0604020202020204" pitchFamily="34" charset="0"/>
              </a:rPr>
              <a:t>France.</a:t>
            </a:r>
            <a:endParaRPr lang="fr-FR" sz="1300" dirty="0">
              <a:latin typeface="Arial" panose="020B0604020202020204" pitchFamily="34" charset="0"/>
              <a:cs typeface="Arial" panose="020B0604020202020204" pitchFamily="34" charset="0"/>
            </a:endParaRPr>
          </a:p>
          <a:p>
            <a:pPr marL="804863" lvl="2" indent="-177800">
              <a:buClr>
                <a:srgbClr val="EE7444"/>
              </a:buClr>
              <a:buFont typeface="Lucida Grande"/>
              <a:buChar char="-"/>
            </a:pPr>
            <a:endParaRPr lang="fr-FR" sz="1300" dirty="0" smtClean="0">
              <a:latin typeface="Arial" panose="020B0604020202020204" pitchFamily="34" charset="0"/>
              <a:cs typeface="Arial" panose="020B0604020202020204" pitchFamily="34" charset="0"/>
            </a:endParaRPr>
          </a:p>
          <a:p>
            <a:pPr marL="804863" lvl="2" indent="-177800">
              <a:buClr>
                <a:srgbClr val="EE7444"/>
              </a:buClr>
              <a:buFont typeface="Lucida Grande"/>
              <a:buChar char="-"/>
            </a:pPr>
            <a:endParaRPr lang="fr-FR" sz="1300" dirty="0" smtClean="0">
              <a:latin typeface="Arial" panose="020B0604020202020204" pitchFamily="34" charset="0"/>
              <a:cs typeface="Arial" panose="020B0604020202020204" pitchFamily="34" charset="0"/>
            </a:endParaRPr>
          </a:p>
        </p:txBody>
      </p:sp>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3</a:t>
            </a:fld>
            <a:endParaRPr lang="fr-FR" dirty="0"/>
          </a:p>
        </p:txBody>
      </p:sp>
      <p:sp>
        <p:nvSpPr>
          <p:cNvPr id="10"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1111705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txBox="1">
            <a:spLocks/>
          </p:cNvSpPr>
          <p:nvPr/>
        </p:nvSpPr>
        <p:spPr>
          <a:xfrm>
            <a:off x="805400" y="945635"/>
            <a:ext cx="7881400" cy="847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dirty="0" smtClean="0">
                <a:latin typeface="Arial Black" panose="020B0A04020102020204" pitchFamily="34" charset="0"/>
              </a:rPr>
              <a:t>Bilan des activités</a:t>
            </a:r>
            <a:endParaRPr lang="fr-FR" sz="2500" dirty="0">
              <a:latin typeface="Arial Black" panose="020B0A04020102020204" pitchFamily="34" charset="0"/>
            </a:endParaRPr>
          </a:p>
        </p:txBody>
      </p:sp>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4</a:t>
            </a:fld>
            <a:endParaRPr lang="fr-FR" dirty="0"/>
          </a:p>
        </p:txBody>
      </p:sp>
      <p:pic>
        <p:nvPicPr>
          <p:cNvPr id="3" name="Image 2"/>
          <p:cNvPicPr>
            <a:picLocks noChangeAspect="1"/>
          </p:cNvPicPr>
          <p:nvPr/>
        </p:nvPicPr>
        <p:blipFill>
          <a:blip r:embed="rId3"/>
          <a:stretch>
            <a:fillRect/>
          </a:stretch>
        </p:blipFill>
        <p:spPr>
          <a:xfrm>
            <a:off x="3169508" y="1704856"/>
            <a:ext cx="4755292" cy="2743438"/>
          </a:xfrm>
          <a:prstGeom prst="rect">
            <a:avLst/>
          </a:prstGeom>
        </p:spPr>
      </p:pic>
      <p:sp>
        <p:nvSpPr>
          <p:cNvPr id="8" name="Rectangle 7"/>
          <p:cNvSpPr/>
          <p:nvPr/>
        </p:nvSpPr>
        <p:spPr>
          <a:xfrm>
            <a:off x="299182" y="1995170"/>
            <a:ext cx="2673875" cy="2308324"/>
          </a:xfrm>
          <a:prstGeom prst="rect">
            <a:avLst/>
          </a:prstGeom>
          <a:ln>
            <a:solidFill>
              <a:schemeClr val="tx1"/>
            </a:solidFill>
          </a:ln>
        </p:spPr>
        <p:txBody>
          <a:bodyPr wrap="square">
            <a:spAutoFit/>
          </a:bodyPr>
          <a:lstStyle/>
          <a:p>
            <a:r>
              <a:rPr lang="fr-FR" dirty="0"/>
              <a:t>A	Inspection ou visite </a:t>
            </a:r>
            <a:r>
              <a:rPr lang="fr-FR" dirty="0" smtClean="0"/>
              <a:t>	simple </a:t>
            </a:r>
            <a:r>
              <a:rPr lang="fr-FR" dirty="0"/>
              <a:t>ou conseil	</a:t>
            </a:r>
            <a:endParaRPr lang="fr-FR" dirty="0" smtClean="0"/>
          </a:p>
          <a:p>
            <a:r>
              <a:rPr lang="fr-FR" dirty="0" smtClean="0"/>
              <a:t>B</a:t>
            </a:r>
            <a:r>
              <a:rPr lang="fr-FR" dirty="0"/>
              <a:t>	Autre </a:t>
            </a:r>
            <a:r>
              <a:rPr lang="fr-FR" dirty="0" smtClean="0"/>
              <a:t>activités</a:t>
            </a:r>
            <a:r>
              <a:rPr lang="fr-FR" dirty="0"/>
              <a:t>		</a:t>
            </a:r>
          </a:p>
          <a:p>
            <a:r>
              <a:rPr lang="fr-FR" dirty="0"/>
              <a:t>C	</a:t>
            </a:r>
            <a:r>
              <a:rPr lang="fr-FR" dirty="0" smtClean="0"/>
              <a:t>RM</a:t>
            </a:r>
            <a:r>
              <a:rPr lang="fr-FR" dirty="0"/>
              <a:t>		</a:t>
            </a:r>
          </a:p>
          <a:p>
            <a:r>
              <a:rPr lang="fr-FR" dirty="0"/>
              <a:t>D	Formations		</a:t>
            </a:r>
          </a:p>
          <a:p>
            <a:r>
              <a:rPr lang="fr-FR" dirty="0"/>
              <a:t>E	</a:t>
            </a:r>
            <a:r>
              <a:rPr lang="fr-FR" dirty="0" smtClean="0"/>
              <a:t>Obligations 	Institutionnelles</a:t>
            </a:r>
            <a:r>
              <a:rPr lang="fr-FR" dirty="0"/>
              <a:t>	</a:t>
            </a:r>
          </a:p>
          <a:p>
            <a:r>
              <a:rPr lang="fr-FR" dirty="0"/>
              <a:t>F	Pédago.		</a:t>
            </a:r>
          </a:p>
        </p:txBody>
      </p:sp>
      <p:sp>
        <p:nvSpPr>
          <p:cNvPr id="10"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2357930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txBox="1">
            <a:spLocks/>
          </p:cNvSpPr>
          <p:nvPr/>
        </p:nvSpPr>
        <p:spPr>
          <a:xfrm>
            <a:off x="805400" y="945635"/>
            <a:ext cx="7881400" cy="847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dirty="0">
                <a:latin typeface="Arial Black" panose="020B0A04020102020204" pitchFamily="34" charset="0"/>
              </a:rPr>
              <a:t>Bilan des activités</a:t>
            </a:r>
          </a:p>
        </p:txBody>
      </p:sp>
      <p:sp>
        <p:nvSpPr>
          <p:cNvPr id="3" name="Espace réservé du texte 3"/>
          <p:cNvSpPr txBox="1">
            <a:spLocks/>
          </p:cNvSpPr>
          <p:nvPr/>
        </p:nvSpPr>
        <p:spPr>
          <a:xfrm>
            <a:off x="804863" y="2089266"/>
            <a:ext cx="7881937" cy="4598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1800" b="1" dirty="0" smtClean="0">
                <a:solidFill>
                  <a:srgbClr val="5AA1D8"/>
                </a:solidFill>
                <a:latin typeface="Arial" panose="020B0604020202020204" pitchFamily="34" charset="0"/>
                <a:cs typeface="Arial" panose="020B0604020202020204" pitchFamily="34" charset="0"/>
              </a:rPr>
              <a:t>Formation </a:t>
            </a:r>
          </a:p>
          <a:p>
            <a:pPr marL="627063" lvl="2" indent="0">
              <a:buClr>
                <a:srgbClr val="5AA1D8"/>
              </a:buClr>
              <a:buNone/>
            </a:pPr>
            <a:endParaRPr lang="fr-FR" sz="1800" b="1" dirty="0" smtClean="0">
              <a:solidFill>
                <a:srgbClr val="5AA1D8"/>
              </a:solidFill>
              <a:latin typeface="Arial" panose="020B0604020202020204" pitchFamily="34" charset="0"/>
              <a:cs typeface="Arial" panose="020B0604020202020204" pitchFamily="34" charset="0"/>
            </a:endParaRPr>
          </a:p>
          <a:p>
            <a:pPr lvl="1">
              <a:buClr>
                <a:srgbClr val="5AA1D8"/>
              </a:buClr>
            </a:pPr>
            <a:r>
              <a:rPr lang="fr-FR" sz="1300" b="1" dirty="0" smtClean="0">
                <a:latin typeface="Arial" panose="020B0604020202020204" pitchFamily="34" charset="0"/>
                <a:cs typeface="Arial" panose="020B0604020202020204" pitchFamily="34" charset="0"/>
              </a:rPr>
              <a:t>Interventions à l’interne</a:t>
            </a:r>
            <a:endParaRPr lang="fr-FR" sz="1300" dirty="0" smtClean="0">
              <a:latin typeface="Arial" panose="020B0604020202020204" pitchFamily="34" charset="0"/>
              <a:cs typeface="Arial" panose="020B0604020202020204" pitchFamily="34" charset="0"/>
            </a:endParaRPr>
          </a:p>
          <a:p>
            <a:pPr marL="804863" lvl="2" indent="-177800">
              <a:buClr>
                <a:srgbClr val="5AA1D8"/>
              </a:buClr>
              <a:buFont typeface="Lucida Grande"/>
              <a:buChar char="-"/>
            </a:pPr>
            <a:r>
              <a:rPr lang="fr-FR" sz="1300" dirty="0" smtClean="0">
                <a:latin typeface="Arial" panose="020B0604020202020204" pitchFamily="34" charset="0"/>
                <a:cs typeface="Arial" panose="020B0604020202020204" pitchFamily="34" charset="0"/>
              </a:rPr>
              <a:t>Les </a:t>
            </a:r>
            <a:r>
              <a:rPr lang="fr-FR" sz="1300" dirty="0">
                <a:latin typeface="Arial" panose="020B0604020202020204" pitchFamily="34" charset="0"/>
                <a:cs typeface="Arial" panose="020B0604020202020204" pitchFamily="34" charset="0"/>
              </a:rPr>
              <a:t>chefs </a:t>
            </a:r>
            <a:r>
              <a:rPr lang="fr-FR" sz="1300" dirty="0" smtClean="0">
                <a:latin typeface="Arial" panose="020B0604020202020204" pitchFamily="34" charset="0"/>
                <a:cs typeface="Arial" panose="020B0604020202020204" pitchFamily="34" charset="0"/>
              </a:rPr>
              <a:t>d’établissement </a:t>
            </a:r>
            <a:r>
              <a:rPr lang="fr-FR" sz="1300" dirty="0">
                <a:latin typeface="Arial" panose="020B0604020202020204" pitchFamily="34" charset="0"/>
                <a:cs typeface="Arial" panose="020B0604020202020204" pitchFamily="34" charset="0"/>
              </a:rPr>
              <a:t>;</a:t>
            </a:r>
          </a:p>
          <a:p>
            <a:pPr marL="804863" lvl="2" indent="-177800">
              <a:buClr>
                <a:srgbClr val="5AA1D8"/>
              </a:buClr>
              <a:buFont typeface="Lucida Grande"/>
              <a:buChar char="-"/>
            </a:pPr>
            <a:r>
              <a:rPr lang="fr-FR" sz="1300" dirty="0" smtClean="0">
                <a:latin typeface="Arial" panose="020B0604020202020204" pitchFamily="34" charset="0"/>
                <a:cs typeface="Arial" panose="020B0604020202020204" pitchFamily="34" charset="0"/>
              </a:rPr>
              <a:t>Les </a:t>
            </a:r>
            <a:r>
              <a:rPr lang="fr-FR" sz="1300" dirty="0">
                <a:latin typeface="Arial" panose="020B0604020202020204" pitchFamily="34" charset="0"/>
                <a:cs typeface="Arial" panose="020B0604020202020204" pitchFamily="34" charset="0"/>
              </a:rPr>
              <a:t>agents comptables et les adjoints gestionnaires ;</a:t>
            </a:r>
          </a:p>
          <a:p>
            <a:pPr marL="804863" lvl="2" indent="-177800">
              <a:buClr>
                <a:srgbClr val="5AA1D8"/>
              </a:buClr>
              <a:buFont typeface="Lucida Grande"/>
              <a:buChar char="-"/>
            </a:pPr>
            <a:r>
              <a:rPr lang="fr-FR" sz="1300" dirty="0" smtClean="0">
                <a:latin typeface="Arial" panose="020B0604020202020204" pitchFamily="34" charset="0"/>
                <a:cs typeface="Arial" panose="020B0604020202020204" pitchFamily="34" charset="0"/>
              </a:rPr>
              <a:t>Les </a:t>
            </a:r>
            <a:r>
              <a:rPr lang="fr-FR" sz="1300" dirty="0">
                <a:latin typeface="Arial" panose="020B0604020202020204" pitchFamily="34" charset="0"/>
                <a:cs typeface="Arial" panose="020B0604020202020204" pitchFamily="34" charset="0"/>
              </a:rPr>
              <a:t>directeurs délégués aux formations techniques et professionnelles ;</a:t>
            </a:r>
          </a:p>
          <a:p>
            <a:pPr marL="804863" lvl="2" indent="-177800">
              <a:buClr>
                <a:srgbClr val="5AA1D8"/>
              </a:buClr>
              <a:buFont typeface="Lucida Grande"/>
              <a:buChar char="-"/>
            </a:pPr>
            <a:r>
              <a:rPr lang="fr-FR" sz="1300" dirty="0" smtClean="0">
                <a:latin typeface="Arial" panose="020B0604020202020204" pitchFamily="34" charset="0"/>
                <a:cs typeface="Arial" panose="020B0604020202020204" pitchFamily="34" charset="0"/>
              </a:rPr>
              <a:t>Les </a:t>
            </a:r>
            <a:r>
              <a:rPr lang="fr-FR" sz="1300" dirty="0">
                <a:latin typeface="Arial" panose="020B0604020202020204" pitchFamily="34" charset="0"/>
                <a:cs typeface="Arial" panose="020B0604020202020204" pitchFamily="34" charset="0"/>
              </a:rPr>
              <a:t>Assistants de Prévention des </a:t>
            </a:r>
            <a:r>
              <a:rPr lang="fr-FR" sz="1300" dirty="0" smtClean="0">
                <a:latin typeface="Arial" panose="020B0604020202020204" pitchFamily="34" charset="0"/>
                <a:cs typeface="Arial" panose="020B0604020202020204" pitchFamily="34" charset="0"/>
              </a:rPr>
              <a:t>circonscriptions (2 jours + 1 en accompagnement d’inspection) &amp; du second degré (9 journées sur les 3 départements de l ’académie) </a:t>
            </a:r>
            <a:r>
              <a:rPr lang="fr-FR" sz="1300" dirty="0">
                <a:latin typeface="Arial" panose="020B0604020202020204" pitchFamily="34" charset="0"/>
                <a:cs typeface="Arial" panose="020B0604020202020204" pitchFamily="34" charset="0"/>
              </a:rPr>
              <a:t>;</a:t>
            </a:r>
          </a:p>
          <a:p>
            <a:pPr marL="804863" lvl="2" indent="-177800">
              <a:buClr>
                <a:srgbClr val="5AA1D8"/>
              </a:buClr>
              <a:buFont typeface="Lucida Grande"/>
              <a:buChar char="-"/>
            </a:pPr>
            <a:r>
              <a:rPr lang="fr-FR" sz="1300" dirty="0" smtClean="0">
                <a:latin typeface="Arial" panose="020B0604020202020204" pitchFamily="34" charset="0"/>
                <a:cs typeface="Arial" panose="020B0604020202020204" pitchFamily="34" charset="0"/>
              </a:rPr>
              <a:t>Les </a:t>
            </a:r>
            <a:r>
              <a:rPr lang="fr-FR" sz="1300" dirty="0">
                <a:latin typeface="Arial" panose="020B0604020202020204" pitchFamily="34" charset="0"/>
                <a:cs typeface="Arial" panose="020B0604020202020204" pitchFamily="34" charset="0"/>
              </a:rPr>
              <a:t>directeurs </a:t>
            </a:r>
            <a:r>
              <a:rPr lang="fr-FR" sz="1300" dirty="0" smtClean="0">
                <a:latin typeface="Arial" panose="020B0604020202020204" pitchFamily="34" charset="0"/>
                <a:cs typeface="Arial" panose="020B0604020202020204" pitchFamily="34" charset="0"/>
              </a:rPr>
              <a:t>d’école.</a:t>
            </a:r>
            <a:endParaRPr lang="fr-FR" sz="1300" dirty="0">
              <a:latin typeface="Arial" panose="020B0604020202020204" pitchFamily="34" charset="0"/>
              <a:cs typeface="Arial" panose="020B0604020202020204" pitchFamily="34" charset="0"/>
            </a:endParaRPr>
          </a:p>
          <a:p>
            <a:pPr marL="804863" lvl="2" indent="-177800">
              <a:buClr>
                <a:srgbClr val="EE7444"/>
              </a:buClr>
              <a:buFont typeface="Lucida Grande"/>
              <a:buChar char="-"/>
            </a:pPr>
            <a:endParaRPr lang="fr-FR" sz="1300" dirty="0" smtClean="0">
              <a:latin typeface="Arial" panose="020B0604020202020204" pitchFamily="34" charset="0"/>
              <a:cs typeface="Arial" panose="020B0604020202020204" pitchFamily="34" charset="0"/>
            </a:endParaRPr>
          </a:p>
          <a:p>
            <a:pPr lvl="1">
              <a:buClr>
                <a:srgbClr val="5AA1D8"/>
              </a:buClr>
            </a:pPr>
            <a:r>
              <a:rPr lang="fr-FR" sz="1300" b="1" dirty="0" smtClean="0">
                <a:latin typeface="Arial" panose="020B0604020202020204" pitchFamily="34" charset="0"/>
                <a:cs typeface="Arial" panose="020B0604020202020204" pitchFamily="34" charset="0"/>
              </a:rPr>
              <a:t>Interventions à l’externe</a:t>
            </a:r>
            <a:endParaRPr lang="fr-FR" sz="1300" dirty="0">
              <a:latin typeface="Arial" panose="020B0604020202020204" pitchFamily="34" charset="0"/>
              <a:cs typeface="Arial" panose="020B0604020202020204" pitchFamily="34" charset="0"/>
            </a:endParaRPr>
          </a:p>
          <a:p>
            <a:pPr marL="804863" lvl="2" indent="-177800">
              <a:buClr>
                <a:srgbClr val="5AA1D8"/>
              </a:buClr>
              <a:buFont typeface="Lucida Grande"/>
              <a:buChar char="-"/>
            </a:pPr>
            <a:r>
              <a:rPr lang="fr-FR" sz="1300" dirty="0" smtClean="0">
                <a:latin typeface="Arial" panose="020B0604020202020204" pitchFamily="34" charset="0"/>
                <a:cs typeface="Arial" panose="020B0604020202020204" pitchFamily="34" charset="0"/>
              </a:rPr>
              <a:t>Les </a:t>
            </a:r>
            <a:r>
              <a:rPr lang="fr-FR" sz="1300" dirty="0">
                <a:latin typeface="Arial" panose="020B0604020202020204" pitchFamily="34" charset="0"/>
                <a:cs typeface="Arial" panose="020B0604020202020204" pitchFamily="34" charset="0"/>
              </a:rPr>
              <a:t>stagiaires de l’I.R.A. ;</a:t>
            </a:r>
          </a:p>
          <a:p>
            <a:pPr marL="804863" lvl="2" indent="-177800">
              <a:buClr>
                <a:srgbClr val="5AA1D8"/>
              </a:buClr>
              <a:buFont typeface="Lucida Grande"/>
              <a:buChar char="-"/>
            </a:pPr>
            <a:r>
              <a:rPr lang="fr-FR" sz="1300" dirty="0" smtClean="0">
                <a:latin typeface="Arial" panose="020B0604020202020204" pitchFamily="34" charset="0"/>
                <a:cs typeface="Arial" panose="020B0604020202020204" pitchFamily="34" charset="0"/>
              </a:rPr>
              <a:t>Les </a:t>
            </a:r>
            <a:r>
              <a:rPr lang="fr-FR" sz="1300" dirty="0">
                <a:latin typeface="Arial" panose="020B0604020202020204" pitchFamily="34" charset="0"/>
                <a:cs typeface="Arial" panose="020B0604020202020204" pitchFamily="34" charset="0"/>
              </a:rPr>
              <a:t>ISST stagiaires à l’INTEFP.</a:t>
            </a:r>
          </a:p>
          <a:p>
            <a:pPr marL="804863" lvl="2" indent="-177800">
              <a:buClr>
                <a:srgbClr val="EE7444"/>
              </a:buClr>
              <a:buFont typeface="Lucida Grande"/>
              <a:buChar char="-"/>
            </a:pPr>
            <a:endParaRPr lang="fr-FR" sz="1300" dirty="0" smtClean="0">
              <a:latin typeface="Arial" panose="020B0604020202020204" pitchFamily="34" charset="0"/>
              <a:cs typeface="Arial" panose="020B0604020202020204" pitchFamily="34" charset="0"/>
            </a:endParaRPr>
          </a:p>
        </p:txBody>
      </p:sp>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5</a:t>
            </a:fld>
            <a:endParaRPr lang="fr-FR" dirty="0"/>
          </a:p>
        </p:txBody>
      </p:sp>
      <p:sp>
        <p:nvSpPr>
          <p:cNvPr id="10"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1591276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txBox="1">
            <a:spLocks/>
          </p:cNvSpPr>
          <p:nvPr/>
        </p:nvSpPr>
        <p:spPr>
          <a:xfrm>
            <a:off x="805400" y="945635"/>
            <a:ext cx="7881400" cy="847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dirty="0">
                <a:latin typeface="Arial Black" panose="020B0A04020102020204" pitchFamily="34" charset="0"/>
              </a:rPr>
              <a:t>Bilan des activités</a:t>
            </a:r>
          </a:p>
        </p:txBody>
      </p:sp>
      <p:sp>
        <p:nvSpPr>
          <p:cNvPr id="3" name="Espace réservé du texte 3"/>
          <p:cNvSpPr txBox="1">
            <a:spLocks/>
          </p:cNvSpPr>
          <p:nvPr/>
        </p:nvSpPr>
        <p:spPr>
          <a:xfrm>
            <a:off x="804863" y="1875261"/>
            <a:ext cx="7881937" cy="4598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1800" b="1" dirty="0" smtClean="0">
                <a:solidFill>
                  <a:srgbClr val="5AA1D8"/>
                </a:solidFill>
                <a:latin typeface="Arial" panose="020B0604020202020204" pitchFamily="34" charset="0"/>
                <a:cs typeface="Arial" panose="020B0604020202020204" pitchFamily="34" charset="0"/>
              </a:rPr>
              <a:t>Obligations institutionnelles</a:t>
            </a:r>
          </a:p>
          <a:p>
            <a:pPr lvl="1">
              <a:buClr>
                <a:srgbClr val="00B0F0"/>
              </a:buClr>
            </a:pPr>
            <a:r>
              <a:rPr lang="fr-FR" sz="1300" b="1" dirty="0" smtClean="0">
                <a:latin typeface="Arial" panose="020B0604020202020204" pitchFamily="34" charset="0"/>
                <a:cs typeface="Arial" panose="020B0604020202020204" pitchFamily="34" charset="0"/>
              </a:rPr>
              <a:t>Animation du réseau des CP et des AP</a:t>
            </a:r>
          </a:p>
          <a:p>
            <a:pPr lvl="1">
              <a:buClr>
                <a:srgbClr val="00B0F0"/>
              </a:buClr>
            </a:pPr>
            <a:endParaRPr lang="fr-FR" sz="1300" b="1" dirty="0" smtClean="0">
              <a:latin typeface="Arial" panose="020B0604020202020204" pitchFamily="34" charset="0"/>
              <a:cs typeface="Arial" panose="020B0604020202020204" pitchFamily="34" charset="0"/>
            </a:endParaRPr>
          </a:p>
          <a:p>
            <a:pPr lvl="1">
              <a:buClr>
                <a:srgbClr val="00B0F0"/>
              </a:buClr>
            </a:pPr>
            <a:r>
              <a:rPr lang="fr-FR" sz="1300" b="1" dirty="0" smtClean="0">
                <a:latin typeface="Arial" panose="020B0604020202020204" pitchFamily="34" charset="0"/>
                <a:cs typeface="Arial" panose="020B0604020202020204" pitchFamily="34" charset="0"/>
              </a:rPr>
              <a:t>CHST</a:t>
            </a:r>
          </a:p>
          <a:p>
            <a:pPr marL="804863" lvl="2" indent="-177800">
              <a:buClr>
                <a:srgbClr val="5AA1D8"/>
              </a:buClr>
              <a:buFont typeface="Lucida Grande"/>
              <a:buChar char="-"/>
            </a:pPr>
            <a:r>
              <a:rPr lang="fr-FR" sz="1300" dirty="0" smtClean="0">
                <a:latin typeface="Arial" panose="020B0604020202020204" pitchFamily="34" charset="0"/>
                <a:cs typeface="Arial" panose="020B0604020202020204" pitchFamily="34" charset="0"/>
              </a:rPr>
              <a:t>CHSCT Académique ;</a:t>
            </a:r>
          </a:p>
          <a:p>
            <a:pPr marL="804863" lvl="2" indent="-177800">
              <a:buClr>
                <a:srgbClr val="5AA1D8"/>
              </a:buClr>
              <a:buFont typeface="Lucida Grande"/>
              <a:buChar char="-"/>
            </a:pPr>
            <a:r>
              <a:rPr lang="fr-FR" sz="1300" dirty="0" smtClean="0">
                <a:latin typeface="Arial" panose="020B0604020202020204" pitchFamily="34" charset="0"/>
                <a:cs typeface="Arial" panose="020B0604020202020204" pitchFamily="34" charset="0"/>
              </a:rPr>
              <a:t>CHSCT Départementaux;</a:t>
            </a:r>
          </a:p>
          <a:p>
            <a:pPr marL="804863" lvl="2" indent="-177800">
              <a:buClr>
                <a:srgbClr val="5AA1D8"/>
              </a:buClr>
              <a:buFont typeface="Lucida Grande"/>
              <a:buChar char="-"/>
            </a:pPr>
            <a:r>
              <a:rPr lang="fr-FR" sz="1300" dirty="0" smtClean="0">
                <a:latin typeface="Arial" panose="020B0604020202020204" pitchFamily="34" charset="0"/>
                <a:cs typeface="Arial" panose="020B0604020202020204" pitchFamily="34" charset="0"/>
              </a:rPr>
              <a:t>CHSCT du CNED;</a:t>
            </a:r>
          </a:p>
          <a:p>
            <a:pPr marL="804863" lvl="2" indent="-177800">
              <a:buClr>
                <a:srgbClr val="5AA1D8"/>
              </a:buClr>
              <a:buFont typeface="Lucida Grande"/>
              <a:buChar char="-"/>
            </a:pPr>
            <a:r>
              <a:rPr lang="fr-FR" sz="1300" dirty="0" smtClean="0">
                <a:latin typeface="Arial" panose="020B0604020202020204" pitchFamily="34" charset="0"/>
                <a:cs typeface="Arial" panose="020B0604020202020204" pitchFamily="34" charset="0"/>
              </a:rPr>
              <a:t>CT du GIPAL;</a:t>
            </a:r>
            <a:endParaRPr lang="fr-FR" sz="1300" dirty="0">
              <a:latin typeface="Arial" panose="020B0604020202020204" pitchFamily="34" charset="0"/>
              <a:cs typeface="Arial" panose="020B0604020202020204" pitchFamily="34" charset="0"/>
            </a:endParaRPr>
          </a:p>
          <a:p>
            <a:pPr marL="804863" lvl="2" indent="-177800">
              <a:buClr>
                <a:srgbClr val="5AA1D8"/>
              </a:buClr>
              <a:buFont typeface="Lucida Grande"/>
              <a:buChar char="-"/>
            </a:pPr>
            <a:r>
              <a:rPr lang="fr-FR" sz="1300" dirty="0" smtClean="0">
                <a:latin typeface="Arial" panose="020B0604020202020204" pitchFamily="34" charset="0"/>
                <a:cs typeface="Arial" panose="020B0604020202020204" pitchFamily="34" charset="0"/>
              </a:rPr>
              <a:t>CHSCT Région Rhône alpes.</a:t>
            </a:r>
            <a:endParaRPr lang="fr-FR" sz="1300" dirty="0">
              <a:latin typeface="Arial" panose="020B0604020202020204" pitchFamily="34" charset="0"/>
              <a:cs typeface="Arial" panose="020B0604020202020204" pitchFamily="34" charset="0"/>
            </a:endParaRPr>
          </a:p>
          <a:p>
            <a:pPr lvl="1">
              <a:buClr>
                <a:srgbClr val="5AA1D8"/>
              </a:buClr>
            </a:pPr>
            <a:endParaRPr lang="fr-FR" sz="1300" b="1" dirty="0" smtClean="0">
              <a:latin typeface="Arial" panose="020B0604020202020204" pitchFamily="34" charset="0"/>
              <a:cs typeface="Arial" panose="020B0604020202020204" pitchFamily="34" charset="0"/>
            </a:endParaRPr>
          </a:p>
          <a:p>
            <a:pPr lvl="1">
              <a:buClr>
                <a:srgbClr val="5AA1D8"/>
              </a:buClr>
            </a:pPr>
            <a:r>
              <a:rPr lang="fr-FR" sz="1300" b="1" dirty="0" smtClean="0">
                <a:latin typeface="Arial" panose="020B0604020202020204" pitchFamily="34" charset="0"/>
                <a:cs typeface="Arial" panose="020B0604020202020204" pitchFamily="34" charset="0"/>
              </a:rPr>
              <a:t>Visites des CHSCT</a:t>
            </a:r>
            <a:endParaRPr lang="fr-FR" sz="1300" dirty="0" smtClean="0">
              <a:latin typeface="Arial" panose="020B0604020202020204" pitchFamily="34" charset="0"/>
              <a:cs typeface="Arial" panose="020B0604020202020204" pitchFamily="34" charset="0"/>
            </a:endParaRPr>
          </a:p>
          <a:p>
            <a:pPr marL="804863" lvl="2" indent="-177800">
              <a:buClr>
                <a:srgbClr val="EE7444"/>
              </a:buClr>
              <a:buFont typeface="Lucida Grande"/>
              <a:buChar char="-"/>
            </a:pPr>
            <a:endParaRPr lang="fr-FR" sz="1300" dirty="0" smtClean="0">
              <a:latin typeface="Arial" panose="020B0604020202020204" pitchFamily="34" charset="0"/>
              <a:cs typeface="Arial" panose="020B0604020202020204" pitchFamily="34" charset="0"/>
            </a:endParaRPr>
          </a:p>
          <a:p>
            <a:pPr lvl="1">
              <a:buClr>
                <a:srgbClr val="5AA1D8"/>
              </a:buClr>
            </a:pPr>
            <a:r>
              <a:rPr lang="fr-FR" sz="1300" b="1" dirty="0" smtClean="0">
                <a:latin typeface="Arial" panose="020B0604020202020204" pitchFamily="34" charset="0"/>
                <a:cs typeface="Arial" panose="020B0604020202020204" pitchFamily="34" charset="0"/>
              </a:rPr>
              <a:t>Enquêtes accident du travail du CHSCT (pas d’enquête cette année scolaire)</a:t>
            </a:r>
          </a:p>
          <a:p>
            <a:pPr lvl="1">
              <a:buClr>
                <a:srgbClr val="5AA1D8"/>
              </a:buClr>
            </a:pPr>
            <a:endParaRPr lang="fr-FR" sz="1300" b="1" dirty="0">
              <a:latin typeface="Arial" panose="020B0604020202020204" pitchFamily="34" charset="0"/>
              <a:cs typeface="Arial" panose="020B0604020202020204" pitchFamily="34" charset="0"/>
            </a:endParaRPr>
          </a:p>
          <a:p>
            <a:pPr lvl="1">
              <a:buClr>
                <a:srgbClr val="5AA1D8"/>
              </a:buClr>
            </a:pPr>
            <a:r>
              <a:rPr lang="fr-FR" sz="1300" b="1" dirty="0" smtClean="0">
                <a:latin typeface="Arial" panose="020B0604020202020204" pitchFamily="34" charset="0"/>
                <a:cs typeface="Arial" panose="020B0604020202020204" pitchFamily="34" charset="0"/>
              </a:rPr>
              <a:t>Groupes de travail des CHSCT</a:t>
            </a:r>
          </a:p>
          <a:p>
            <a:pPr lvl="1">
              <a:buClr>
                <a:srgbClr val="5AA1D8"/>
              </a:buClr>
            </a:pPr>
            <a:endParaRPr lang="fr-FR" sz="1300" b="1" dirty="0">
              <a:latin typeface="Arial" panose="020B0604020202020204" pitchFamily="34" charset="0"/>
              <a:cs typeface="Arial" panose="020B0604020202020204" pitchFamily="34" charset="0"/>
            </a:endParaRPr>
          </a:p>
          <a:p>
            <a:pPr>
              <a:buFont typeface="Wingdings" panose="05000000000000000000" pitchFamily="2" charset="2"/>
              <a:buChar char="§"/>
            </a:pPr>
            <a:r>
              <a:rPr lang="fr-FR" sz="1800" b="1" dirty="0" smtClean="0">
                <a:solidFill>
                  <a:srgbClr val="5AA1D8"/>
                </a:solidFill>
                <a:latin typeface="Arial" panose="020B0604020202020204" pitchFamily="34" charset="0"/>
                <a:cs typeface="Arial" panose="020B0604020202020204" pitchFamily="34" charset="0"/>
              </a:rPr>
              <a:t>Actions pédagogiques</a:t>
            </a:r>
            <a:endParaRPr lang="fr-FR" sz="1800" b="1" dirty="0">
              <a:solidFill>
                <a:srgbClr val="5AA1D8"/>
              </a:solidFill>
              <a:latin typeface="Arial" panose="020B0604020202020204" pitchFamily="34" charset="0"/>
              <a:cs typeface="Arial" panose="020B0604020202020204" pitchFamily="34" charset="0"/>
            </a:endParaRPr>
          </a:p>
          <a:p>
            <a:pPr lvl="1">
              <a:buClr>
                <a:srgbClr val="00B0F0"/>
              </a:buClr>
            </a:pPr>
            <a:r>
              <a:rPr lang="fr-FR" sz="1300" b="1" dirty="0" smtClean="0">
                <a:latin typeface="Arial" panose="020B0604020202020204" pitchFamily="34" charset="0"/>
                <a:cs typeface="Arial" panose="020B0604020202020204" pitchFamily="34" charset="0"/>
              </a:rPr>
              <a:t>Pilotage du CAP d’Agent vérificateur d’appareils extincteurs</a:t>
            </a:r>
            <a:endParaRPr lang="fr-FR" sz="1300" b="1" dirty="0">
              <a:latin typeface="Arial" panose="020B0604020202020204" pitchFamily="34" charset="0"/>
              <a:cs typeface="Arial" panose="020B0604020202020204" pitchFamily="34" charset="0"/>
            </a:endParaRPr>
          </a:p>
          <a:p>
            <a:pPr lvl="1">
              <a:buClr>
                <a:srgbClr val="5AA1D8"/>
              </a:buClr>
            </a:pPr>
            <a:endParaRPr lang="fr-FR" sz="1300" dirty="0">
              <a:latin typeface="Arial" panose="020B0604020202020204" pitchFamily="34" charset="0"/>
              <a:cs typeface="Arial" panose="020B0604020202020204" pitchFamily="34" charset="0"/>
            </a:endParaRPr>
          </a:p>
          <a:p>
            <a:pPr marL="804863" lvl="2" indent="-177800">
              <a:buClr>
                <a:srgbClr val="EE7444"/>
              </a:buClr>
              <a:buFont typeface="Lucida Grande"/>
              <a:buChar char="-"/>
            </a:pPr>
            <a:endParaRPr lang="fr-FR" sz="1300" dirty="0" smtClean="0">
              <a:latin typeface="Arial" panose="020B0604020202020204" pitchFamily="34" charset="0"/>
              <a:cs typeface="Arial" panose="020B0604020202020204" pitchFamily="34" charset="0"/>
            </a:endParaRPr>
          </a:p>
        </p:txBody>
      </p:sp>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6</a:t>
            </a:fld>
            <a:endParaRPr lang="fr-FR" dirty="0"/>
          </a:p>
        </p:txBody>
      </p:sp>
      <p:sp>
        <p:nvSpPr>
          <p:cNvPr id="10"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2790799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txBox="1">
            <a:spLocks/>
          </p:cNvSpPr>
          <p:nvPr/>
        </p:nvSpPr>
        <p:spPr>
          <a:xfrm>
            <a:off x="805400" y="945635"/>
            <a:ext cx="7881400" cy="847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dirty="0" smtClean="0">
                <a:latin typeface="Arial Black" panose="020B0A04020102020204" pitchFamily="34" charset="0"/>
              </a:rPr>
              <a:t>Bilan des inspections</a:t>
            </a:r>
            <a:endParaRPr lang="fr-FR" sz="2500" dirty="0">
              <a:latin typeface="Arial Black" panose="020B0A04020102020204" pitchFamily="34" charset="0"/>
            </a:endParaRPr>
          </a:p>
        </p:txBody>
      </p:sp>
      <p:grpSp>
        <p:nvGrpSpPr>
          <p:cNvPr id="4" name="Grouper 9"/>
          <p:cNvGrpSpPr/>
          <p:nvPr/>
        </p:nvGrpSpPr>
        <p:grpSpPr>
          <a:xfrm>
            <a:off x="920089" y="66351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7</a:t>
            </a:fld>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1390179715"/>
              </p:ext>
            </p:extLst>
          </p:nvPr>
        </p:nvGraphicFramePr>
        <p:xfrm>
          <a:off x="1555846" y="1982450"/>
          <a:ext cx="5977718" cy="1484082"/>
        </p:xfrm>
        <a:graphic>
          <a:graphicData uri="http://schemas.openxmlformats.org/drawingml/2006/table">
            <a:tbl>
              <a:tblPr firstRow="1" firstCol="1" bandRow="1">
                <a:tableStyleId>{5C22544A-7EE6-4342-B048-85BDC9FD1C3A}</a:tableStyleId>
              </a:tblPr>
              <a:tblGrid>
                <a:gridCol w="3757673">
                  <a:extLst>
                    <a:ext uri="{9D8B030D-6E8A-4147-A177-3AD203B41FA5}">
                      <a16:colId xmlns:a16="http://schemas.microsoft.com/office/drawing/2014/main" val="1261881997"/>
                    </a:ext>
                  </a:extLst>
                </a:gridCol>
                <a:gridCol w="2220045">
                  <a:extLst>
                    <a:ext uri="{9D8B030D-6E8A-4147-A177-3AD203B41FA5}">
                      <a16:colId xmlns:a16="http://schemas.microsoft.com/office/drawing/2014/main" val="2192715247"/>
                    </a:ext>
                  </a:extLst>
                </a:gridCol>
              </a:tblGrid>
              <a:tr h="583628">
                <a:tc>
                  <a:txBody>
                    <a:bodyPr/>
                    <a:lstStyle/>
                    <a:p>
                      <a:pPr algn="ctr">
                        <a:spcAft>
                          <a:spcPts val="0"/>
                        </a:spcAft>
                      </a:pPr>
                      <a:r>
                        <a:rPr lang="fr-FR" sz="1000" dirty="0">
                          <a:effectLst/>
                        </a:rPr>
                        <a:t>Demande formulée par :</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000">
                          <a:effectLst/>
                        </a:rPr>
                        <a:t>Nombre d'inspections</a:t>
                      </a:r>
                      <a:endParaRPr lang="fr-FR" sz="10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478944597"/>
                  </a:ext>
                </a:extLst>
              </a:tr>
              <a:tr h="283476">
                <a:tc>
                  <a:txBody>
                    <a:bodyPr/>
                    <a:lstStyle/>
                    <a:p>
                      <a:pPr algn="ctr">
                        <a:spcAft>
                          <a:spcPts val="0"/>
                        </a:spcAft>
                      </a:pPr>
                      <a:r>
                        <a:rPr lang="fr-FR" sz="1000">
                          <a:effectLst/>
                        </a:rPr>
                        <a:t>I.A.</a:t>
                      </a:r>
                      <a:endParaRPr lang="fr-FR"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000" dirty="0">
                          <a:effectLst/>
                        </a:rPr>
                        <a:t>1</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4252301194"/>
                  </a:ext>
                </a:extLst>
              </a:tr>
              <a:tr h="300151">
                <a:tc>
                  <a:txBody>
                    <a:bodyPr/>
                    <a:lstStyle/>
                    <a:p>
                      <a:pPr algn="ctr">
                        <a:spcAft>
                          <a:spcPts val="0"/>
                        </a:spcAft>
                      </a:pPr>
                      <a:r>
                        <a:rPr lang="fr-FR" sz="1000">
                          <a:effectLst/>
                        </a:rPr>
                        <a:t>Auto saisine</a:t>
                      </a:r>
                      <a:endParaRPr lang="fr-FR"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000" dirty="0" smtClean="0">
                          <a:effectLst/>
                        </a:rPr>
                        <a:t>31</a:t>
                      </a:r>
                    </a:p>
                  </a:txBody>
                  <a:tcPr marL="44450" marR="44450" marT="0" marB="0" anchor="ctr"/>
                </a:tc>
                <a:extLst>
                  <a:ext uri="{0D108BD9-81ED-4DB2-BD59-A6C34878D82A}">
                    <a16:rowId xmlns:a16="http://schemas.microsoft.com/office/drawing/2014/main" val="340583856"/>
                  </a:ext>
                </a:extLst>
              </a:tr>
              <a:tr h="316827">
                <a:tc>
                  <a:txBody>
                    <a:bodyPr/>
                    <a:lstStyle/>
                    <a:p>
                      <a:pPr algn="ctr">
                        <a:spcAft>
                          <a:spcPts val="0"/>
                        </a:spcAft>
                      </a:pPr>
                      <a:r>
                        <a:rPr lang="fr-FR" sz="1000">
                          <a:effectLst/>
                        </a:rPr>
                        <a:t>Total</a:t>
                      </a:r>
                      <a:endParaRPr lang="fr-FR"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000" dirty="0" smtClean="0">
                          <a:effectLst/>
                          <a:latin typeface="+mn-lt"/>
                          <a:ea typeface="+mn-ea"/>
                        </a:rPr>
                        <a:t>32</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5404643"/>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2259891206"/>
              </p:ext>
            </p:extLst>
          </p:nvPr>
        </p:nvGraphicFramePr>
        <p:xfrm>
          <a:off x="1555846" y="3755586"/>
          <a:ext cx="5977718" cy="1635280"/>
        </p:xfrm>
        <a:graphic>
          <a:graphicData uri="http://schemas.openxmlformats.org/drawingml/2006/table">
            <a:tbl>
              <a:tblPr firstRow="1" firstCol="1" bandRow="1">
                <a:tableStyleId>{5C22544A-7EE6-4342-B048-85BDC9FD1C3A}</a:tableStyleId>
              </a:tblPr>
              <a:tblGrid>
                <a:gridCol w="4117109">
                  <a:extLst>
                    <a:ext uri="{9D8B030D-6E8A-4147-A177-3AD203B41FA5}">
                      <a16:colId xmlns:a16="http://schemas.microsoft.com/office/drawing/2014/main" val="2671111679"/>
                    </a:ext>
                  </a:extLst>
                </a:gridCol>
                <a:gridCol w="1860609">
                  <a:extLst>
                    <a:ext uri="{9D8B030D-6E8A-4147-A177-3AD203B41FA5}">
                      <a16:colId xmlns:a16="http://schemas.microsoft.com/office/drawing/2014/main" val="915335719"/>
                    </a:ext>
                  </a:extLst>
                </a:gridCol>
              </a:tblGrid>
              <a:tr h="539951">
                <a:tc>
                  <a:txBody>
                    <a:bodyPr/>
                    <a:lstStyle/>
                    <a:p>
                      <a:pPr algn="ctr">
                        <a:spcAft>
                          <a:spcPts val="0"/>
                        </a:spcAft>
                      </a:pPr>
                      <a:r>
                        <a:rPr lang="fr-FR" sz="1000" dirty="0">
                          <a:effectLst/>
                        </a:rPr>
                        <a:t>Visite</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000">
                          <a:effectLst/>
                        </a:rPr>
                        <a:t>Nombre </a:t>
                      </a:r>
                      <a:endParaRPr lang="fr-FR" sz="10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592810121"/>
                  </a:ext>
                </a:extLst>
              </a:tr>
              <a:tr h="262262">
                <a:tc>
                  <a:txBody>
                    <a:bodyPr/>
                    <a:lstStyle/>
                    <a:p>
                      <a:pPr algn="ctr">
                        <a:spcAft>
                          <a:spcPts val="0"/>
                        </a:spcAft>
                      </a:pPr>
                      <a:r>
                        <a:rPr lang="fr-FR" sz="1000">
                          <a:effectLst/>
                        </a:rPr>
                        <a:t>Gestionnaire (suivi établissement)</a:t>
                      </a:r>
                      <a:endParaRPr lang="fr-FR"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000" dirty="0" smtClean="0">
                          <a:effectLst/>
                          <a:latin typeface="Times New Roman" panose="02020603050405020304" pitchFamily="18" charset="0"/>
                          <a:ea typeface="Times New Roman" panose="02020603050405020304" pitchFamily="18" charset="0"/>
                        </a:rPr>
                        <a:t>1</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374021820"/>
                  </a:ext>
                </a:extLst>
              </a:tr>
              <a:tr h="262262">
                <a:tc>
                  <a:txBody>
                    <a:bodyPr/>
                    <a:lstStyle/>
                    <a:p>
                      <a:pPr algn="ctr">
                        <a:spcAft>
                          <a:spcPts val="0"/>
                        </a:spcAft>
                      </a:pPr>
                      <a:r>
                        <a:rPr lang="fr-FR" sz="1000">
                          <a:effectLst/>
                        </a:rPr>
                        <a:t>Partielle</a:t>
                      </a:r>
                      <a:endParaRPr lang="fr-FR"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000" dirty="0" smtClean="0">
                          <a:effectLst/>
                          <a:latin typeface="Times New Roman" panose="02020603050405020304" pitchFamily="18" charset="0"/>
                          <a:ea typeface="Times New Roman" panose="02020603050405020304" pitchFamily="18" charset="0"/>
                        </a:rPr>
                        <a:t>5</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60618924"/>
                  </a:ext>
                </a:extLst>
              </a:tr>
              <a:tr h="277689">
                <a:tc>
                  <a:txBody>
                    <a:bodyPr/>
                    <a:lstStyle/>
                    <a:p>
                      <a:pPr algn="ctr">
                        <a:spcAft>
                          <a:spcPts val="0"/>
                        </a:spcAft>
                      </a:pPr>
                      <a:r>
                        <a:rPr lang="fr-FR" sz="1000">
                          <a:effectLst/>
                        </a:rPr>
                        <a:t>Complète</a:t>
                      </a:r>
                      <a:endParaRPr lang="fr-FR"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000" dirty="0" smtClean="0">
                          <a:effectLst/>
                          <a:latin typeface="Times New Roman" panose="02020603050405020304" pitchFamily="18" charset="0"/>
                          <a:ea typeface="Times New Roman" panose="02020603050405020304" pitchFamily="18" charset="0"/>
                        </a:rPr>
                        <a:t>26</a:t>
                      </a:r>
                    </a:p>
                  </a:txBody>
                  <a:tcPr marL="44450" marR="44450" marT="0" marB="0" anchor="ctr"/>
                </a:tc>
                <a:extLst>
                  <a:ext uri="{0D108BD9-81ED-4DB2-BD59-A6C34878D82A}">
                    <a16:rowId xmlns:a16="http://schemas.microsoft.com/office/drawing/2014/main" val="3299638327"/>
                  </a:ext>
                </a:extLst>
              </a:tr>
              <a:tr h="293116">
                <a:tc>
                  <a:txBody>
                    <a:bodyPr/>
                    <a:lstStyle/>
                    <a:p>
                      <a:pPr algn="ctr">
                        <a:spcAft>
                          <a:spcPts val="0"/>
                        </a:spcAft>
                      </a:pPr>
                      <a:r>
                        <a:rPr lang="fr-FR" sz="1000">
                          <a:effectLst/>
                        </a:rPr>
                        <a:t>Total</a:t>
                      </a:r>
                      <a:endParaRPr lang="fr-FR"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000" dirty="0" smtClean="0">
                          <a:effectLst/>
                          <a:latin typeface="+mn-lt"/>
                          <a:ea typeface="+mn-ea"/>
                        </a:rPr>
                        <a:t>32</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980462191"/>
                  </a:ext>
                </a:extLst>
              </a:tr>
            </a:tbl>
          </a:graphicData>
        </a:graphic>
      </p:graphicFrame>
      <p:sp>
        <p:nvSpPr>
          <p:cNvPr id="11"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4043140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txBox="1">
            <a:spLocks/>
          </p:cNvSpPr>
          <p:nvPr/>
        </p:nvSpPr>
        <p:spPr>
          <a:xfrm>
            <a:off x="443366" y="206637"/>
            <a:ext cx="7881400" cy="847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dirty="0" smtClean="0">
                <a:latin typeface="Arial Black" panose="020B0A04020102020204" pitchFamily="34" charset="0"/>
              </a:rPr>
              <a:t>Bilan des inspections</a:t>
            </a:r>
            <a:endParaRPr lang="fr-FR" sz="2500" dirty="0">
              <a:latin typeface="Arial Black" panose="020B0A04020102020204" pitchFamily="34" charset="0"/>
            </a:endParaRPr>
          </a:p>
        </p:txBody>
      </p:sp>
      <p:grpSp>
        <p:nvGrpSpPr>
          <p:cNvPr id="4" name="Grouper 9"/>
          <p:cNvGrpSpPr/>
          <p:nvPr/>
        </p:nvGrpSpPr>
        <p:grpSpPr>
          <a:xfrm>
            <a:off x="582854" y="630347"/>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8</a:t>
            </a:fld>
            <a:endParaRPr lang="fr-FR" dirty="0"/>
          </a:p>
        </p:txBody>
      </p:sp>
      <p:pic>
        <p:nvPicPr>
          <p:cNvPr id="8" name="Image 7"/>
          <p:cNvPicPr>
            <a:picLocks noChangeAspect="1"/>
          </p:cNvPicPr>
          <p:nvPr/>
        </p:nvPicPr>
        <p:blipFill>
          <a:blip r:embed="rId3"/>
          <a:stretch>
            <a:fillRect/>
          </a:stretch>
        </p:blipFill>
        <p:spPr>
          <a:xfrm>
            <a:off x="1773404" y="630348"/>
            <a:ext cx="6241625" cy="5418563"/>
          </a:xfrm>
          <a:prstGeom prst="rect">
            <a:avLst/>
          </a:prstGeom>
          <a:ln w="25400">
            <a:solidFill>
              <a:schemeClr val="tx1"/>
            </a:solidFill>
          </a:ln>
        </p:spPr>
      </p:pic>
      <p:sp>
        <p:nvSpPr>
          <p:cNvPr id="10" name="Rectangle à coins arrondis 9"/>
          <p:cNvSpPr/>
          <p:nvPr/>
        </p:nvSpPr>
        <p:spPr>
          <a:xfrm>
            <a:off x="701992" y="1945758"/>
            <a:ext cx="8114579" cy="2977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377524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txBox="1">
            <a:spLocks/>
          </p:cNvSpPr>
          <p:nvPr/>
        </p:nvSpPr>
        <p:spPr>
          <a:xfrm>
            <a:off x="518017" y="145792"/>
            <a:ext cx="7881400" cy="847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dirty="0" smtClean="0">
                <a:latin typeface="Arial Black" panose="020B0A04020102020204" pitchFamily="34" charset="0"/>
              </a:rPr>
              <a:t>Bilan des inspections</a:t>
            </a:r>
            <a:endParaRPr lang="fr-FR" sz="2500" dirty="0">
              <a:latin typeface="Arial Black" panose="020B0A04020102020204" pitchFamily="34" charset="0"/>
            </a:endParaRPr>
          </a:p>
        </p:txBody>
      </p:sp>
      <p:grpSp>
        <p:nvGrpSpPr>
          <p:cNvPr id="4" name="Grouper 9"/>
          <p:cNvGrpSpPr/>
          <p:nvPr/>
        </p:nvGrpSpPr>
        <p:grpSpPr>
          <a:xfrm>
            <a:off x="597872" y="569502"/>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8"/>
          <p:cNvSpPr>
            <a:spLocks noGrp="1"/>
          </p:cNvSpPr>
          <p:nvPr>
            <p:ph type="sldNum" sz="quarter" idx="4"/>
          </p:nvPr>
        </p:nvSpPr>
        <p:spPr/>
        <p:txBody>
          <a:bodyPr/>
          <a:lstStyle/>
          <a:p>
            <a:fld id="{1CC5B465-768F-472B-948C-8202AA102334}" type="slidenum">
              <a:rPr lang="fr-FR" smtClean="0"/>
              <a:t>9</a:t>
            </a:fld>
            <a:endParaRPr lang="fr-FR" dirty="0"/>
          </a:p>
        </p:txBody>
      </p:sp>
      <p:pic>
        <p:nvPicPr>
          <p:cNvPr id="10" name="Image 9"/>
          <p:cNvPicPr>
            <a:picLocks noChangeAspect="1"/>
          </p:cNvPicPr>
          <p:nvPr/>
        </p:nvPicPr>
        <p:blipFill>
          <a:blip r:embed="rId3"/>
          <a:stretch>
            <a:fillRect/>
          </a:stretch>
        </p:blipFill>
        <p:spPr>
          <a:xfrm>
            <a:off x="1451187" y="719718"/>
            <a:ext cx="6241625" cy="5418563"/>
          </a:xfrm>
          <a:prstGeom prst="rect">
            <a:avLst/>
          </a:prstGeom>
          <a:ln w="25400">
            <a:solidFill>
              <a:schemeClr val="tx1"/>
            </a:solidFill>
          </a:ln>
        </p:spPr>
      </p:pic>
      <p:sp>
        <p:nvSpPr>
          <p:cNvPr id="12" name="Rectangle à coins arrondis 11"/>
          <p:cNvSpPr/>
          <p:nvPr/>
        </p:nvSpPr>
        <p:spPr>
          <a:xfrm>
            <a:off x="562326" y="2477385"/>
            <a:ext cx="8114579" cy="43593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pied de page 4"/>
          <p:cNvSpPr txBox="1">
            <a:spLocks/>
          </p:cNvSpPr>
          <p:nvPr/>
        </p:nvSpPr>
        <p:spPr>
          <a:xfrm>
            <a:off x="3657600" y="6438713"/>
            <a:ext cx="1992865" cy="249541"/>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a:solidFill>
                  <a:schemeClr val="tx1">
                    <a:lumMod val="75000"/>
                    <a:lumOff val="25000"/>
                  </a:schemeClr>
                </a:solidFill>
                <a:latin typeface="Arial" charset="0"/>
                <a:ea typeface="Arial" charset="0"/>
                <a:cs typeface="Arial" charset="0"/>
              </a:rPr>
              <a:t>BILAN ACTIVITE ISST </a:t>
            </a:r>
            <a:r>
              <a:rPr lang="fr-FR" sz="900" dirty="0" smtClean="0">
                <a:solidFill>
                  <a:schemeClr val="tx1">
                    <a:lumMod val="75000"/>
                    <a:lumOff val="25000"/>
                  </a:schemeClr>
                </a:solidFill>
                <a:latin typeface="Arial" charset="0"/>
                <a:ea typeface="Arial" charset="0"/>
                <a:cs typeface="Arial" charset="0"/>
              </a:rPr>
              <a:t>2018-2019</a:t>
            </a:r>
            <a:endParaRPr lang="fr-FR" sz="900"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199898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2018.pptx" id="{6A1E1576-CAA7-4E16-B146-410E64ED2C02}" vid="{6F3F187C-E9FB-4B5E-A5AE-9F2F4C3F96F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Modèle Powerpoint 2018 Rectorat</Template>
  <TotalTime>1707</TotalTime>
  <Words>1888</Words>
  <Application>Microsoft Office PowerPoint</Application>
  <PresentationFormat>Affichage à l'écran (4:3)</PresentationFormat>
  <Paragraphs>347</Paragraphs>
  <Slides>29</Slides>
  <Notes>23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29</vt:i4>
      </vt:variant>
    </vt:vector>
  </HeadingPairs>
  <TitlesOfParts>
    <vt:vector size="37" baseType="lpstr">
      <vt:lpstr>Arial</vt:lpstr>
      <vt:lpstr>Arial Black</vt:lpstr>
      <vt:lpstr>Calibri</vt:lpstr>
      <vt:lpstr>Lucida Grande</vt:lpstr>
      <vt:lpstr>Times New Roman</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ACADEMIE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Bousquet Daniel</dc:creator>
  <cp:lastModifiedBy>bgerard1</cp:lastModifiedBy>
  <cp:revision>147</cp:revision>
  <cp:lastPrinted>2019-09-24T16:25:48Z</cp:lastPrinted>
  <dcterms:created xsi:type="dcterms:W3CDTF">2018-09-07T09:08:26Z</dcterms:created>
  <dcterms:modified xsi:type="dcterms:W3CDTF">2019-09-25T09:59:22Z</dcterms:modified>
</cp:coreProperties>
</file>