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6" r:id="rId3"/>
    <p:sldId id="259" r:id="rId4"/>
    <p:sldId id="269" r:id="rId5"/>
    <p:sldId id="277" r:id="rId6"/>
    <p:sldId id="265" r:id="rId7"/>
    <p:sldId id="266" r:id="rId8"/>
    <p:sldId id="268" r:id="rId9"/>
    <p:sldId id="270" r:id="rId10"/>
    <p:sldId id="287" r:id="rId11"/>
    <p:sldId id="273" r:id="rId12"/>
    <p:sldId id="274" r:id="rId13"/>
    <p:sldId id="278" r:id="rId14"/>
    <p:sldId id="279" r:id="rId15"/>
    <p:sldId id="280" r:id="rId16"/>
    <p:sldId id="288" r:id="rId17"/>
    <p:sldId id="289" r:id="rId18"/>
    <p:sldId id="290" r:id="rId19"/>
    <p:sldId id="284" r:id="rId20"/>
  </p:sldIdLst>
  <p:sldSz cx="9906000" cy="6858000" type="A4"/>
  <p:notesSz cx="6858000" cy="9906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5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5E666-D0EC-4C9A-AC48-33B4EB22724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81B771A-B4D6-4CB3-83DD-828A5705AF3B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fr-FR" dirty="0" smtClean="0"/>
            <a:t>Les </a:t>
          </a:r>
          <a:r>
            <a:rPr lang="fr-FR" dirty="0" smtClean="0">
              <a:solidFill>
                <a:schemeClr val="tx1"/>
              </a:solidFill>
            </a:rPr>
            <a:t>R</a:t>
          </a:r>
          <a:r>
            <a:rPr lang="fr-FR" dirty="0" smtClean="0"/>
            <a:t>isques </a:t>
          </a:r>
          <a:r>
            <a:rPr lang="fr-FR" dirty="0" smtClean="0">
              <a:solidFill>
                <a:schemeClr val="tx1"/>
              </a:solidFill>
            </a:rPr>
            <a:t>P</a:t>
          </a:r>
          <a:r>
            <a:rPr lang="fr-FR" dirty="0" smtClean="0"/>
            <a:t>sycho-</a:t>
          </a:r>
          <a:r>
            <a:rPr lang="fr-FR" dirty="0" smtClean="0">
              <a:solidFill>
                <a:schemeClr val="tx1"/>
              </a:solidFill>
            </a:rPr>
            <a:t>S</a:t>
          </a:r>
          <a:r>
            <a:rPr lang="fr-FR" dirty="0" smtClean="0"/>
            <a:t>ociaux désignent une famille de risques professionnels à part entière qui regroupent :</a:t>
          </a:r>
          <a:endParaRPr lang="fr-FR" dirty="0"/>
        </a:p>
      </dgm:t>
    </dgm:pt>
    <dgm:pt modelId="{74B12E94-EFF7-4363-B410-84207E6172B4}" type="parTrans" cxnId="{FD83637D-27A7-4127-BD44-7E6C50410A26}">
      <dgm:prSet/>
      <dgm:spPr/>
      <dgm:t>
        <a:bodyPr/>
        <a:lstStyle/>
        <a:p>
          <a:endParaRPr lang="fr-FR"/>
        </a:p>
      </dgm:t>
    </dgm:pt>
    <dgm:pt modelId="{71AD4D6F-9749-41D5-B832-6D718956F9C7}" type="sibTrans" cxnId="{FD83637D-27A7-4127-BD44-7E6C50410A26}">
      <dgm:prSet/>
      <dgm:spPr/>
      <dgm:t>
        <a:bodyPr/>
        <a:lstStyle/>
        <a:p>
          <a:endParaRPr lang="fr-FR"/>
        </a:p>
      </dgm:t>
    </dgm:pt>
    <dgm:pt modelId="{309F79EF-8FD4-4100-9DE6-ADB730E9CDED}">
      <dgm:prSet/>
      <dgm:spPr/>
      <dgm:t>
        <a:bodyPr/>
        <a:lstStyle/>
        <a:p>
          <a:pPr rtl="0"/>
          <a:r>
            <a:rPr lang="fr-FR" dirty="0" smtClean="0"/>
            <a:t>Le stress au travail ;</a:t>
          </a:r>
          <a:endParaRPr lang="fr-FR" dirty="0"/>
        </a:p>
      </dgm:t>
    </dgm:pt>
    <dgm:pt modelId="{FFCF765F-CE34-4EE3-808C-CA941DAACD9D}" type="parTrans" cxnId="{E81A75E1-0A05-4131-A646-20D626D899F6}">
      <dgm:prSet/>
      <dgm:spPr/>
      <dgm:t>
        <a:bodyPr/>
        <a:lstStyle/>
        <a:p>
          <a:endParaRPr lang="fr-FR"/>
        </a:p>
      </dgm:t>
    </dgm:pt>
    <dgm:pt modelId="{72449E9E-799B-4585-B8BB-B63141A648A9}" type="sibTrans" cxnId="{E81A75E1-0A05-4131-A646-20D626D899F6}">
      <dgm:prSet/>
      <dgm:spPr/>
      <dgm:t>
        <a:bodyPr/>
        <a:lstStyle/>
        <a:p>
          <a:endParaRPr lang="fr-FR"/>
        </a:p>
      </dgm:t>
    </dgm:pt>
    <dgm:pt modelId="{4D41D03C-F15B-45E6-A0BA-E8FA2C991F7C}">
      <dgm:prSet/>
      <dgm:spPr/>
      <dgm:t>
        <a:bodyPr/>
        <a:lstStyle/>
        <a:p>
          <a:pPr rtl="0"/>
          <a:r>
            <a:rPr lang="fr-FR" smtClean="0"/>
            <a:t>Les violences internes ;</a:t>
          </a:r>
          <a:endParaRPr lang="fr-FR"/>
        </a:p>
      </dgm:t>
    </dgm:pt>
    <dgm:pt modelId="{724D645B-6C35-409A-B2E4-36FB7E7F02C5}" type="parTrans" cxnId="{C8B3A3A5-718A-46CA-8EF8-E6EA1A63627D}">
      <dgm:prSet/>
      <dgm:spPr/>
      <dgm:t>
        <a:bodyPr/>
        <a:lstStyle/>
        <a:p>
          <a:endParaRPr lang="fr-FR"/>
        </a:p>
      </dgm:t>
    </dgm:pt>
    <dgm:pt modelId="{FA812FFD-E7B4-488F-9A76-E690F2C47E6A}" type="sibTrans" cxnId="{C8B3A3A5-718A-46CA-8EF8-E6EA1A63627D}">
      <dgm:prSet/>
      <dgm:spPr/>
      <dgm:t>
        <a:bodyPr/>
        <a:lstStyle/>
        <a:p>
          <a:endParaRPr lang="fr-FR"/>
        </a:p>
      </dgm:t>
    </dgm:pt>
    <dgm:pt modelId="{F80BD639-A3DE-4001-AC36-BCEA851EA880}">
      <dgm:prSet/>
      <dgm:spPr/>
      <dgm:t>
        <a:bodyPr/>
        <a:lstStyle/>
        <a:p>
          <a:pPr rtl="0"/>
          <a:r>
            <a:rPr lang="fr-FR" smtClean="0"/>
            <a:t>Les violences externes ;</a:t>
          </a:r>
          <a:endParaRPr lang="fr-FR"/>
        </a:p>
      </dgm:t>
    </dgm:pt>
    <dgm:pt modelId="{9FB645E9-0249-4F14-BA76-B8FD6020CC0E}" type="parTrans" cxnId="{8434F1DF-EED9-4E43-B472-F2E090923432}">
      <dgm:prSet/>
      <dgm:spPr/>
      <dgm:t>
        <a:bodyPr/>
        <a:lstStyle/>
        <a:p>
          <a:endParaRPr lang="fr-FR"/>
        </a:p>
      </dgm:t>
    </dgm:pt>
    <dgm:pt modelId="{ECF046DE-5EB1-42A5-8108-CB2CAAC75CEA}" type="sibTrans" cxnId="{8434F1DF-EED9-4E43-B472-F2E090923432}">
      <dgm:prSet/>
      <dgm:spPr/>
      <dgm:t>
        <a:bodyPr/>
        <a:lstStyle/>
        <a:p>
          <a:endParaRPr lang="fr-FR"/>
        </a:p>
      </dgm:t>
    </dgm:pt>
    <dgm:pt modelId="{17870E8D-4845-437A-B5E5-673A801EB6EA}">
      <dgm:prSet/>
      <dgm:spPr/>
      <dgm:t>
        <a:bodyPr/>
        <a:lstStyle/>
        <a:p>
          <a:pPr rtl="0"/>
          <a:r>
            <a:rPr lang="fr-FR" dirty="0" smtClean="0"/>
            <a:t>L’épuisement professionnel ;</a:t>
          </a:r>
          <a:endParaRPr lang="fr-FR" dirty="0"/>
        </a:p>
      </dgm:t>
    </dgm:pt>
    <dgm:pt modelId="{0ABC555F-7548-4DB5-8B39-27597DB96696}" type="parTrans" cxnId="{6B8410C8-33A4-4592-9A13-2FC05D9D344C}">
      <dgm:prSet/>
      <dgm:spPr/>
      <dgm:t>
        <a:bodyPr/>
        <a:lstStyle/>
        <a:p>
          <a:endParaRPr lang="fr-FR"/>
        </a:p>
      </dgm:t>
    </dgm:pt>
    <dgm:pt modelId="{AFD6BCF2-CB47-41EB-9B53-862CC27C85BF}" type="sibTrans" cxnId="{6B8410C8-33A4-4592-9A13-2FC05D9D344C}">
      <dgm:prSet/>
      <dgm:spPr/>
      <dgm:t>
        <a:bodyPr/>
        <a:lstStyle/>
        <a:p>
          <a:endParaRPr lang="fr-FR"/>
        </a:p>
      </dgm:t>
    </dgm:pt>
    <dgm:pt modelId="{5A6133E0-35E6-4DE5-8E49-AA2935AFCDC1}">
      <dgm:prSet/>
      <dgm:spPr/>
      <dgm:t>
        <a:bodyPr/>
        <a:lstStyle/>
        <a:p>
          <a:pPr rtl="0"/>
          <a:r>
            <a:rPr lang="fr-FR" dirty="0" smtClean="0"/>
            <a:t>Les formes de mal-être, de souffrance, de malaise ressenties par les salariés.</a:t>
          </a:r>
          <a:endParaRPr lang="fr-FR" dirty="0"/>
        </a:p>
      </dgm:t>
    </dgm:pt>
    <dgm:pt modelId="{0859FBA8-0083-43B0-83D2-9C230697F375}" type="parTrans" cxnId="{0C10DD31-D92C-4225-9AD5-17F0F59181B9}">
      <dgm:prSet/>
      <dgm:spPr/>
      <dgm:t>
        <a:bodyPr/>
        <a:lstStyle/>
        <a:p>
          <a:endParaRPr lang="fr-FR"/>
        </a:p>
      </dgm:t>
    </dgm:pt>
    <dgm:pt modelId="{2FAF4D45-CB83-41E3-AAA1-27A680E01F0A}" type="sibTrans" cxnId="{0C10DD31-D92C-4225-9AD5-17F0F59181B9}">
      <dgm:prSet/>
      <dgm:spPr/>
      <dgm:t>
        <a:bodyPr/>
        <a:lstStyle/>
        <a:p>
          <a:endParaRPr lang="fr-FR"/>
        </a:p>
      </dgm:t>
    </dgm:pt>
    <dgm:pt modelId="{71279F3B-EC4F-4E82-B9B2-674EE5D4EE03}" type="pres">
      <dgm:prSet presAssocID="{4BA5E666-D0EC-4C9A-AC48-33B4EB2272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8FE85B7-B6F6-4251-A204-0730E4CFAAE3}" type="pres">
      <dgm:prSet presAssocID="{281B771A-B4D6-4CB3-83DD-828A5705AF3B}" presName="linNode" presStyleCnt="0"/>
      <dgm:spPr/>
    </dgm:pt>
    <dgm:pt modelId="{63ED558D-B95A-4316-827E-A59045B466EA}" type="pres">
      <dgm:prSet presAssocID="{281B771A-B4D6-4CB3-83DD-828A5705AF3B}" presName="parentText" presStyleLbl="node1" presStyleIdx="0" presStyleCnt="1" custLinFactNeighborX="0" custLinFactNeighborY="-60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602255-F870-42E0-B338-295F34673B27}" type="pres">
      <dgm:prSet presAssocID="{281B771A-B4D6-4CB3-83DD-828A5705AF3B}" presName="descendantText" presStyleLbl="alignAccFollowNode1" presStyleIdx="0" presStyleCnt="1" custLinFactNeighborX="-1307" custLinFactNeighborY="-7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434F1DF-EED9-4E43-B472-F2E090923432}" srcId="{281B771A-B4D6-4CB3-83DD-828A5705AF3B}" destId="{F80BD639-A3DE-4001-AC36-BCEA851EA880}" srcOrd="2" destOrd="0" parTransId="{9FB645E9-0249-4F14-BA76-B8FD6020CC0E}" sibTransId="{ECF046DE-5EB1-42A5-8108-CB2CAAC75CEA}"/>
    <dgm:cxn modelId="{E81A75E1-0A05-4131-A646-20D626D899F6}" srcId="{281B771A-B4D6-4CB3-83DD-828A5705AF3B}" destId="{309F79EF-8FD4-4100-9DE6-ADB730E9CDED}" srcOrd="0" destOrd="0" parTransId="{FFCF765F-CE34-4EE3-808C-CA941DAACD9D}" sibTransId="{72449E9E-799B-4585-B8BB-B63141A648A9}"/>
    <dgm:cxn modelId="{181A5E63-A73A-416C-B635-B5B2CB0B70AF}" type="presOf" srcId="{281B771A-B4D6-4CB3-83DD-828A5705AF3B}" destId="{63ED558D-B95A-4316-827E-A59045B466EA}" srcOrd="0" destOrd="0" presId="urn:microsoft.com/office/officeart/2005/8/layout/vList5"/>
    <dgm:cxn modelId="{1BD3730F-43ED-4676-8075-B03674ADEAA0}" type="presOf" srcId="{F80BD639-A3DE-4001-AC36-BCEA851EA880}" destId="{17602255-F870-42E0-B338-295F34673B27}" srcOrd="0" destOrd="2" presId="urn:microsoft.com/office/officeart/2005/8/layout/vList5"/>
    <dgm:cxn modelId="{3204B322-F1F4-47D8-A0A8-20AF8B6E4638}" type="presOf" srcId="{4BA5E666-D0EC-4C9A-AC48-33B4EB227248}" destId="{71279F3B-EC4F-4E82-B9B2-674EE5D4EE03}" srcOrd="0" destOrd="0" presId="urn:microsoft.com/office/officeart/2005/8/layout/vList5"/>
    <dgm:cxn modelId="{24723D1E-1B6D-4F0C-A2E5-010C68F58C8E}" type="presOf" srcId="{5A6133E0-35E6-4DE5-8E49-AA2935AFCDC1}" destId="{17602255-F870-42E0-B338-295F34673B27}" srcOrd="0" destOrd="4" presId="urn:microsoft.com/office/officeart/2005/8/layout/vList5"/>
    <dgm:cxn modelId="{FD83637D-27A7-4127-BD44-7E6C50410A26}" srcId="{4BA5E666-D0EC-4C9A-AC48-33B4EB227248}" destId="{281B771A-B4D6-4CB3-83DD-828A5705AF3B}" srcOrd="0" destOrd="0" parTransId="{74B12E94-EFF7-4363-B410-84207E6172B4}" sibTransId="{71AD4D6F-9749-41D5-B832-6D718956F9C7}"/>
    <dgm:cxn modelId="{0C10DD31-D92C-4225-9AD5-17F0F59181B9}" srcId="{281B771A-B4D6-4CB3-83DD-828A5705AF3B}" destId="{5A6133E0-35E6-4DE5-8E49-AA2935AFCDC1}" srcOrd="4" destOrd="0" parTransId="{0859FBA8-0083-43B0-83D2-9C230697F375}" sibTransId="{2FAF4D45-CB83-41E3-AAA1-27A680E01F0A}"/>
    <dgm:cxn modelId="{FD8D3B35-EAA8-4AB1-9190-C6425C7E8927}" type="presOf" srcId="{4D41D03C-F15B-45E6-A0BA-E8FA2C991F7C}" destId="{17602255-F870-42E0-B338-295F34673B27}" srcOrd="0" destOrd="1" presId="urn:microsoft.com/office/officeart/2005/8/layout/vList5"/>
    <dgm:cxn modelId="{6B8410C8-33A4-4592-9A13-2FC05D9D344C}" srcId="{281B771A-B4D6-4CB3-83DD-828A5705AF3B}" destId="{17870E8D-4845-437A-B5E5-673A801EB6EA}" srcOrd="3" destOrd="0" parTransId="{0ABC555F-7548-4DB5-8B39-27597DB96696}" sibTransId="{AFD6BCF2-CB47-41EB-9B53-862CC27C85BF}"/>
    <dgm:cxn modelId="{C8B3A3A5-718A-46CA-8EF8-E6EA1A63627D}" srcId="{281B771A-B4D6-4CB3-83DD-828A5705AF3B}" destId="{4D41D03C-F15B-45E6-A0BA-E8FA2C991F7C}" srcOrd="1" destOrd="0" parTransId="{724D645B-6C35-409A-B2E4-36FB7E7F02C5}" sibTransId="{FA812FFD-E7B4-488F-9A76-E690F2C47E6A}"/>
    <dgm:cxn modelId="{2504B60B-0A64-4755-89EF-5087212481B1}" type="presOf" srcId="{17870E8D-4845-437A-B5E5-673A801EB6EA}" destId="{17602255-F870-42E0-B338-295F34673B27}" srcOrd="0" destOrd="3" presId="urn:microsoft.com/office/officeart/2005/8/layout/vList5"/>
    <dgm:cxn modelId="{1BA8064A-82CC-4041-B332-FA5B1463A209}" type="presOf" srcId="{309F79EF-8FD4-4100-9DE6-ADB730E9CDED}" destId="{17602255-F870-42E0-B338-295F34673B27}" srcOrd="0" destOrd="0" presId="urn:microsoft.com/office/officeart/2005/8/layout/vList5"/>
    <dgm:cxn modelId="{B77A980D-9017-4B1B-A74B-F2510374C5F7}" type="presParOf" srcId="{71279F3B-EC4F-4E82-B9B2-674EE5D4EE03}" destId="{08FE85B7-B6F6-4251-A204-0730E4CFAAE3}" srcOrd="0" destOrd="0" presId="urn:microsoft.com/office/officeart/2005/8/layout/vList5"/>
    <dgm:cxn modelId="{EE275631-D657-4B44-BEAA-64DDB9525EB2}" type="presParOf" srcId="{08FE85B7-B6F6-4251-A204-0730E4CFAAE3}" destId="{63ED558D-B95A-4316-827E-A59045B466EA}" srcOrd="0" destOrd="0" presId="urn:microsoft.com/office/officeart/2005/8/layout/vList5"/>
    <dgm:cxn modelId="{310D9300-93E1-4990-9AF4-DECABA45C6C8}" type="presParOf" srcId="{08FE85B7-B6F6-4251-A204-0730E4CFAAE3}" destId="{17602255-F870-42E0-B338-295F34673B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02255-F870-42E0-B338-295F34673B27}">
      <dsp:nvSpPr>
        <dsp:cNvPr id="0" name=""/>
        <dsp:cNvSpPr/>
      </dsp:nvSpPr>
      <dsp:spPr>
        <a:xfrm rot="5400000">
          <a:off x="4547861" y="-926774"/>
          <a:ext cx="3228340" cy="58399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600" kern="1200" dirty="0" smtClean="0"/>
            <a:t>Le stress au travail ;</a:t>
          </a:r>
          <a:endParaRPr lang="fr-FR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600" kern="1200" smtClean="0"/>
            <a:t>Les violences internes ;</a:t>
          </a:r>
          <a:endParaRPr lang="fr-FR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600" kern="1200" smtClean="0"/>
            <a:t>Les violences externes ;</a:t>
          </a:r>
          <a:endParaRPr lang="fr-FR" sz="2600" kern="120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600" kern="1200" dirty="0" smtClean="0"/>
            <a:t>L’épuisement professionnel ;</a:t>
          </a:r>
          <a:endParaRPr lang="fr-FR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600" kern="1200" dirty="0" smtClean="0"/>
            <a:t>Les formes de mal-être, de souffrance, de malaise ressenties par les salariés.</a:t>
          </a:r>
          <a:endParaRPr lang="fr-FR" sz="2600" kern="1200" dirty="0"/>
        </a:p>
      </dsp:txBody>
      <dsp:txXfrm rot="-5400000">
        <a:off x="3242048" y="536634"/>
        <a:ext cx="5682373" cy="2913150"/>
      </dsp:txXfrm>
    </dsp:sp>
    <dsp:sp modelId="{63ED558D-B95A-4316-827E-A59045B466EA}">
      <dsp:nvSpPr>
        <dsp:cNvPr id="0" name=""/>
        <dsp:cNvSpPr/>
      </dsp:nvSpPr>
      <dsp:spPr>
        <a:xfrm>
          <a:off x="0" y="0"/>
          <a:ext cx="3284982" cy="4035425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Les </a:t>
          </a:r>
          <a:r>
            <a:rPr lang="fr-FR" sz="2800" kern="1200" dirty="0" smtClean="0">
              <a:solidFill>
                <a:schemeClr val="tx1"/>
              </a:solidFill>
            </a:rPr>
            <a:t>R</a:t>
          </a:r>
          <a:r>
            <a:rPr lang="fr-FR" sz="2800" kern="1200" dirty="0" smtClean="0"/>
            <a:t>isques </a:t>
          </a:r>
          <a:r>
            <a:rPr lang="fr-FR" sz="2800" kern="1200" dirty="0" smtClean="0">
              <a:solidFill>
                <a:schemeClr val="tx1"/>
              </a:solidFill>
            </a:rPr>
            <a:t>P</a:t>
          </a:r>
          <a:r>
            <a:rPr lang="fr-FR" sz="2800" kern="1200" dirty="0" smtClean="0"/>
            <a:t>sycho-</a:t>
          </a:r>
          <a:r>
            <a:rPr lang="fr-FR" sz="2800" kern="1200" dirty="0" smtClean="0">
              <a:solidFill>
                <a:schemeClr val="tx1"/>
              </a:solidFill>
            </a:rPr>
            <a:t>S</a:t>
          </a:r>
          <a:r>
            <a:rPr lang="fr-FR" sz="2800" kern="1200" dirty="0" smtClean="0"/>
            <a:t>ociaux désignent une famille de risques professionnels à part entière qui regroupent :</a:t>
          </a:r>
          <a:endParaRPr lang="fr-FR" sz="2800" kern="1200" dirty="0"/>
        </a:p>
      </dsp:txBody>
      <dsp:txXfrm>
        <a:off x="160360" y="160360"/>
        <a:ext cx="2964262" cy="3714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52CBF-99DF-45B4-9010-E421FA729040}" type="datetimeFigureOut">
              <a:rPr lang="fr-FR" smtClean="0"/>
              <a:t>14/09/2021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1238250"/>
            <a:ext cx="482917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67263"/>
            <a:ext cx="54864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9B72D-42BE-406D-AA42-C249A76DF4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69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BD0129-67E4-49D8-AD98-5D9F890603B3}" type="slidenum">
              <a:rPr lang="fr-FR" altLang="fr-FR" smtClean="0">
                <a:solidFill>
                  <a:srgbClr val="000000"/>
                </a:solidFill>
              </a:rPr>
              <a:pPr/>
              <a:t>4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 smtClean="0"/>
              <a:t>Registre = démarche individuelle, à l’initiative des personnels et des usagers de signalement de situations anormales devant être réglées, ou de proposition d’amélioration des conditions de travail</a:t>
            </a:r>
          </a:p>
          <a:p>
            <a:pPr eaLnBrk="1" hangingPunct="1"/>
            <a:r>
              <a:rPr lang="fr-FR" altLang="fr-FR" smtClean="0"/>
              <a:t>DU = démarche collective, à l’initiative du chef de service, de formaliser et d’améliorer la prévention des risques auxquels sont exposés les personnels (et les élèves soumis au code du travail, c’est-à-dire principalement ceux des LP).</a:t>
            </a:r>
          </a:p>
          <a:p>
            <a:pPr eaLnBrk="1" hangingPunct="1"/>
            <a:endParaRPr lang="fr-FR" altLang="fr-FR" smtClean="0"/>
          </a:p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636339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uver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80059" y="188640"/>
            <a:ext cx="7669286" cy="2833638"/>
          </a:xfrm>
          <a:prstGeom prst="rect">
            <a:avLst/>
          </a:prstGeom>
        </p:spPr>
      </p:pic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95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12/07/2021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80000" y="5226529"/>
            <a:ext cx="3510000" cy="1200000"/>
          </a:xfrm>
        </p:spPr>
        <p:txBody>
          <a:bodyPr anchor="b" anchorCtr="0"/>
          <a:lstStyle>
            <a:lvl1pPr>
              <a:defRPr sz="1150"/>
            </a:lvl1pPr>
          </a:lstStyle>
          <a:p>
            <a:pPr>
              <a:defRPr/>
            </a:pPr>
            <a:r>
              <a:rPr lang="fr-FR" smtClean="0"/>
              <a:t>Florence JOSSERON Conseillère départementale Prévention</a:t>
            </a:r>
            <a:endParaRPr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95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10C140CD-8AED-46FF-A9A2-77308F3F39AE}" type="slidenum">
              <a:rPr lang="fr-FR"/>
              <a:t>‹N°›</a:t>
            </a:fld>
            <a:endParaRPr lang="fr-FR"/>
          </a:p>
        </p:txBody>
      </p:sp>
      <p:sp>
        <p:nvSpPr>
          <p:cNvPr id="8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5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95000" y="260648"/>
            <a:ext cx="3677928" cy="1358916"/>
          </a:xfrm>
          <a:prstGeom prst="rect">
            <a:avLst/>
          </a:prstGeom>
        </p:spPr>
      </p:pic>
      <p:sp>
        <p:nvSpPr>
          <p:cNvPr id="5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5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6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 smtClean="0"/>
              <a:t>12/07/2021</a:t>
            </a:r>
            <a:endParaRPr lang="fr-FR" cap="all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defRPr/>
            </a:pPr>
            <a:r>
              <a:rPr lang="fr-FR" smtClean="0"/>
              <a:t>Florence JOSSERON Conseillère départementale Prévention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0000" y="3128061"/>
            <a:ext cx="9126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cxnSp>
        <p:nvCxnSpPr>
          <p:cNvPr id="10" name="Connecteur droit 11"/>
          <p:cNvCxnSpPr>
            <a:cxnSpLocks/>
          </p:cNvCxnSpPr>
          <p:nvPr userDrawn="1"/>
        </p:nvCxnSpPr>
        <p:spPr bwMode="gray">
          <a:xfrm>
            <a:off x="390000" y="6379200"/>
            <a:ext cx="9126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89999" y="1200000"/>
            <a:ext cx="9126000" cy="96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 smtClean="0"/>
              <a:t>12/07/2021</a:t>
            </a:r>
            <a:endParaRPr lang="fr-FR" cap="all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defRPr/>
            </a:pPr>
            <a:r>
              <a:rPr lang="fr-FR" smtClean="0"/>
              <a:t>Florence JOSSERON Conseillère départementale Prévention</a:t>
            </a: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9998" y="2522624"/>
            <a:ext cx="273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8000" y="2524800"/>
            <a:ext cx="273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785999" y="2524800"/>
            <a:ext cx="273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9906000" cy="587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/>
            </a:lvl1pPr>
          </a:lstStyle>
          <a:p>
            <a:pPr>
              <a:defRPr/>
            </a:pPr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  <a:endParaRPr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89999" y="984000"/>
            <a:ext cx="9126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 extrusionOk="0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5990" indent="-395990">
              <a:buFont typeface="+mj-lt"/>
              <a:buAutoNum type="arabicPeriod"/>
              <a:defRPr sz="3250"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6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 smtClean="0"/>
              <a:t>12/07/2021</a:t>
            </a:r>
            <a:endParaRPr lang="fr-FR" cap="all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defRPr/>
            </a:pPr>
            <a:r>
              <a:rPr lang="fr-FR" smtClean="0"/>
              <a:t>Florence JOSSERON Conseillère départementale Prévention</a:t>
            </a:r>
            <a:endParaRPr lang="fr-FR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s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89999" y="1200000"/>
            <a:ext cx="9126000" cy="96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 smtClean="0"/>
              <a:t>12/07/2021</a:t>
            </a:r>
            <a:endParaRPr lang="fr-FR" cap="all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defRPr/>
            </a:pPr>
            <a:r>
              <a:rPr lang="fr-FR" smtClean="0"/>
              <a:t>Florence JOSSERON Conseillère départementale Prévention</a:t>
            </a: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8000" y="240000"/>
            <a:ext cx="5928000" cy="48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89999" y="2448000"/>
            <a:ext cx="273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88000" y="2448000"/>
            <a:ext cx="273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786000" y="2448000"/>
            <a:ext cx="273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89999" y="1200000"/>
            <a:ext cx="9126000" cy="960000"/>
          </a:xfrm>
        </p:spPr>
        <p:txBody>
          <a:bodyPr/>
          <a:lstStyle/>
          <a:p>
            <a:pPr>
              <a:defRPr/>
            </a:pPr>
            <a:r>
              <a:rPr lang="fr-FR"/>
              <a:t>Titre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 smtClean="0"/>
              <a:t>12/07/2021</a:t>
            </a:r>
            <a:endParaRPr lang="fr-FR" cap="al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defRPr/>
            </a:pPr>
            <a:r>
              <a:rPr lang="fr-FR" smtClean="0"/>
              <a:t>Florence JOSSERON Conseillère départementale Prévention</a:t>
            </a:r>
            <a:endParaRPr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89998" y="2448000"/>
            <a:ext cx="9126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9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8000" y="240000"/>
            <a:ext cx="5928000" cy="48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12/07/2021</a:t>
            </a: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smtClean="0"/>
              <a:t>Florence JOSSERON Conseillère départementale Prévention</a:t>
            </a: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A2410-0789-4ED4-A825-AE0BA3FD409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370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1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281002" y="105414"/>
            <a:ext cx="1394598" cy="515274"/>
          </a:xfrm>
          <a:prstGeom prst="rect">
            <a:avLst/>
          </a:prstGeom>
        </p:spPr>
      </p:pic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89999" y="1200000"/>
            <a:ext cx="9126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6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89999" y="2448000"/>
            <a:ext cx="9126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248500" y="6378000"/>
            <a:ext cx="12675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r>
              <a:rPr lang="fr-FR" cap="all" smtClean="0"/>
              <a:t>12/07/2021</a:t>
            </a:r>
            <a:endParaRPr lang="fr-FR" cap="all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90000" y="6378000"/>
            <a:ext cx="6396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Florence JOSSERON Conseillère départementale Prévention</a:t>
            </a:r>
            <a:endParaRPr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786000" y="6378000"/>
            <a:ext cx="14625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10" name="Connecteur droit 9"/>
          <p:cNvCxnSpPr>
            <a:cxnSpLocks/>
          </p:cNvCxnSpPr>
          <p:nvPr userDrawn="1"/>
        </p:nvCxnSpPr>
        <p:spPr bwMode="gray">
          <a:xfrm>
            <a:off x="390000" y="6379200"/>
            <a:ext cx="9126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/>
  <p:txStyles>
    <p:titleStyle>
      <a:lvl1pPr algn="l" defTabSz="914378">
        <a:lnSpc>
          <a:spcPct val="90000"/>
        </a:lnSpc>
        <a:spcBef>
          <a:spcPts val="0"/>
        </a:spcBef>
        <a:buNone/>
        <a:defRPr sz="255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050" b="0">
          <a:solidFill>
            <a:schemeClr val="tx1"/>
          </a:solidFill>
          <a:latin typeface="+mn-lt"/>
          <a:ea typeface="+mn-ea"/>
          <a:cs typeface="+mn-cs"/>
        </a:defRPr>
      </a:lvl1pPr>
      <a:lvl2pPr marL="251994" indent="-71999" algn="l" defTabSz="914378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950">
          <a:solidFill>
            <a:schemeClr val="tx1"/>
          </a:solidFill>
          <a:latin typeface="+mn-lt"/>
          <a:ea typeface="+mn-ea"/>
          <a:cs typeface="+mn-cs"/>
        </a:defRPr>
      </a:lvl2pPr>
      <a:lvl3pPr marL="431990" indent="-71999" algn="l" defTabSz="914378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50">
          <a:solidFill>
            <a:schemeClr val="tx1"/>
          </a:solidFill>
          <a:latin typeface="+mn-lt"/>
          <a:ea typeface="+mn-ea"/>
          <a:cs typeface="+mn-cs"/>
        </a:defRPr>
      </a:lvl3pPr>
      <a:lvl4pPr marL="611985" indent="-71999" algn="l" defTabSz="914378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50">
          <a:solidFill>
            <a:schemeClr val="tx1"/>
          </a:solidFill>
          <a:latin typeface="+mn-lt"/>
          <a:ea typeface="+mn-ea"/>
          <a:cs typeface="+mn-cs"/>
        </a:defRPr>
      </a:lvl4pPr>
      <a:lvl5pPr marL="827979" indent="-71999" algn="l" defTabSz="914378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00">
          <a:solidFill>
            <a:schemeClr val="tx1"/>
          </a:solidFill>
          <a:latin typeface="+mn-lt"/>
          <a:ea typeface="+mn-ea"/>
          <a:cs typeface="+mn-cs"/>
        </a:defRPr>
      </a:lvl5pPr>
      <a:lvl6pPr marL="2514536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inrs.fr/risques/tms-troubles-musculosquelettiques/ce-qu-il-faut-retenir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texte 5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 smtClean="0"/>
              <a:t>LE DUERP</a:t>
            </a:r>
          </a:p>
          <a:p>
            <a:pPr>
              <a:defRPr/>
            </a:pPr>
            <a:r>
              <a:rPr lang="fr-FR" dirty="0" smtClean="0"/>
              <a:t>Guide d’utilisation</a:t>
            </a:r>
            <a:endParaRPr lang="fr-FR" dirty="0"/>
          </a:p>
        </p:txBody>
      </p:sp>
      <p:sp>
        <p:nvSpPr>
          <p:cNvPr id="6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 smtClean="0"/>
              <a:t>12/07/2021</a:t>
            </a:r>
            <a:endParaRPr lang="fr-FR" cap="all"/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smtClean="0"/>
              <a:t>Florence JOSSERON Conseillère départementale Prévention</a:t>
            </a:r>
            <a:endParaRPr lang="fr-FR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12/07/2021</a:t>
            </a:r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Florence JOSSERON Conseillère départementale Prévention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A2410-0789-4ED4-A825-AE0BA3FD409C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  <p:pic>
        <p:nvPicPr>
          <p:cNvPr id="5" name="Picture 2" descr="RPS définition">
            <a:extLst>
              <a:ext uri="{FF2B5EF4-FFF2-40B4-BE49-F238E27FC236}">
                <a16:creationId xmlns:a16="http://schemas.microsoft.com/office/drawing/2014/main" id="{84EC36EB-6E45-4868-9122-0219888A2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527" y="836712"/>
            <a:ext cx="8640961" cy="545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8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12/07/2021</a:t>
            </a:r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Florence JOSSERON Conseillère départementale Prévention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A2410-0789-4ED4-A825-AE0BA3FD409C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  <p:sp>
        <p:nvSpPr>
          <p:cNvPr id="5" name="Rectangle 4"/>
          <p:cNvSpPr/>
          <p:nvPr/>
        </p:nvSpPr>
        <p:spPr>
          <a:xfrm>
            <a:off x="272480" y="2828836"/>
            <a:ext cx="963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un </a:t>
            </a:r>
            <a:r>
              <a:rPr lang="fr-FR" dirty="0"/>
              <a:t>processus dynamique et participatif de tous les personnels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0000" y="1588572"/>
            <a:ext cx="4274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La démarche:</a:t>
            </a:r>
          </a:p>
        </p:txBody>
      </p:sp>
    </p:spTree>
    <p:extLst>
      <p:ext uri="{BB962C8B-B14F-4D97-AF65-F5344CB8AC3E}">
        <p14:creationId xmlns:p14="http://schemas.microsoft.com/office/powerpoint/2010/main" val="25938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12/07/2021</a:t>
            </a:r>
            <a:endParaRPr lang="fr-FR" alt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Florence JOSSERON Conseillère départementale Prévention</a:t>
            </a:r>
            <a:endParaRPr lang="fr-FR" alt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A2410-0789-4ED4-A825-AE0BA3FD409C}" type="slidenum">
              <a:rPr lang="fr-FR" altLang="fr-FR" smtClean="0"/>
              <a:pPr>
                <a:defRPr/>
              </a:pPr>
              <a:t>12</a:t>
            </a:fld>
            <a:endParaRPr lang="fr-FR" altLang="fr-FR"/>
          </a:p>
        </p:txBody>
      </p:sp>
      <p:grpSp>
        <p:nvGrpSpPr>
          <p:cNvPr id="6" name="Grouper 9"/>
          <p:cNvGrpSpPr/>
          <p:nvPr/>
        </p:nvGrpSpPr>
        <p:grpSpPr>
          <a:xfrm>
            <a:off x="1301090" y="663517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7" name="Rectangle 6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Espace réservé du pied de page 4"/>
          <p:cNvSpPr txBox="1">
            <a:spLocks/>
          </p:cNvSpPr>
          <p:nvPr/>
        </p:nvSpPr>
        <p:spPr>
          <a:xfrm>
            <a:off x="4222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867952" y="145535"/>
            <a:ext cx="7261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La démarche:</a:t>
            </a:r>
          </a:p>
          <a:p>
            <a:pPr algn="ctr"/>
            <a:r>
              <a:rPr lang="fr-FR" dirty="0"/>
              <a:t>un processus dynamique et participatif de tous les personnels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2269989"/>
            <a:ext cx="7642313" cy="3244600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776536" y="1176250"/>
            <a:ext cx="7955983" cy="5185800"/>
            <a:chOff x="818882" y="1456663"/>
            <a:chExt cx="6718089" cy="5022650"/>
          </a:xfrm>
        </p:grpSpPr>
        <p:sp>
          <p:nvSpPr>
            <p:cNvPr id="13" name="ZoneTexte 12"/>
            <p:cNvSpPr txBox="1"/>
            <p:nvPr/>
          </p:nvSpPr>
          <p:spPr>
            <a:xfrm>
              <a:off x="825953" y="5853316"/>
              <a:ext cx="6711018" cy="625997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DIAGNOSTIC à faire en équipe </a:t>
              </a:r>
            </a:p>
            <a:p>
              <a:r>
                <a:rPr lang="fr-FR" dirty="0"/>
                <a:t>Le registre de Santé et Sécurité au Travail peut apporter des éléments</a:t>
              </a:r>
            </a:p>
          </p:txBody>
        </p:sp>
        <p:sp>
          <p:nvSpPr>
            <p:cNvPr id="14" name="Légende encadrée 2 13"/>
            <p:cNvSpPr/>
            <p:nvPr/>
          </p:nvSpPr>
          <p:spPr>
            <a:xfrm>
              <a:off x="818882" y="1456663"/>
              <a:ext cx="6444066" cy="896305"/>
            </a:xfrm>
            <a:prstGeom prst="borderCallout2">
              <a:avLst>
                <a:gd name="adj1" fmla="val 99299"/>
                <a:gd name="adj2" fmla="val 467"/>
                <a:gd name="adj3" fmla="val 252744"/>
                <a:gd name="adj4" fmla="val -6730"/>
                <a:gd name="adj5" fmla="val 563212"/>
                <a:gd name="adj6" fmla="val -28"/>
              </a:avLst>
            </a:prstGeom>
            <a:solidFill>
              <a:schemeClr val="accent1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fr-FR" sz="3200" dirty="0" smtClean="0">
                  <a:solidFill>
                    <a:prstClr val="black"/>
                  </a:solidFill>
                </a:rPr>
                <a:t>1</a:t>
              </a:r>
              <a:r>
                <a:rPr lang="fr-FR" dirty="0" smtClean="0">
                  <a:solidFill>
                    <a:prstClr val="black"/>
                  </a:solidFill>
                </a:rPr>
                <a:t>: Recenser tous les éléments et indicateurs existants (accidents et maladies professionnelles, incidents, dysfonctionnements, …)</a:t>
              </a:r>
              <a:endParaRPr lang="fr-FR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69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12/07/2021</a:t>
            </a:r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Florence JOSSERON Conseillère départementale Prévention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A2410-0789-4ED4-A825-AE0BA3FD409C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  <p:grpSp>
        <p:nvGrpSpPr>
          <p:cNvPr id="54" name="Grouper 9"/>
          <p:cNvGrpSpPr/>
          <p:nvPr/>
        </p:nvGrpSpPr>
        <p:grpSpPr>
          <a:xfrm>
            <a:off x="920089" y="663517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5" name="Rectangle 5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7" name="Espace réservé du pied de page 4"/>
          <p:cNvSpPr txBox="1">
            <a:spLocks/>
          </p:cNvSpPr>
          <p:nvPr/>
        </p:nvSpPr>
        <p:spPr>
          <a:xfrm>
            <a:off x="3841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endParaRPr lang="fr-FR" sz="900" b="0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Espace réservé du numéro de diapositive 8"/>
          <p:cNvSpPr txBox="1">
            <a:spLocks/>
          </p:cNvSpPr>
          <p:nvPr/>
        </p:nvSpPr>
        <p:spPr>
          <a:xfrm>
            <a:off x="6896100" y="63274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53" y="2673986"/>
            <a:ext cx="7756617" cy="3201485"/>
          </a:xfrm>
          <a:prstGeom prst="rect">
            <a:avLst/>
          </a:prstGeom>
        </p:spPr>
      </p:pic>
      <p:sp>
        <p:nvSpPr>
          <p:cNvPr id="60" name="Légende encadrée 2 59"/>
          <p:cNvSpPr/>
          <p:nvPr/>
        </p:nvSpPr>
        <p:spPr>
          <a:xfrm>
            <a:off x="1814127" y="439272"/>
            <a:ext cx="2936965" cy="1469572"/>
          </a:xfrm>
          <a:prstGeom prst="borderCallout2">
            <a:avLst>
              <a:gd name="adj1" fmla="val 100906"/>
              <a:gd name="adj2" fmla="val 52207"/>
              <a:gd name="adj3" fmla="val 132194"/>
              <a:gd name="adj4" fmla="val 15629"/>
              <a:gd name="adj5" fmla="val 163043"/>
              <a:gd name="adj6" fmla="val 31942"/>
            </a:avLst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/>
            <a:r>
              <a:rPr lang="fr-FR" altLang="fr-FR" sz="1600" b="1" dirty="0" smtClean="0">
                <a:solidFill>
                  <a:prstClr val="black"/>
                </a:solidFill>
              </a:rPr>
              <a:t>2: </a:t>
            </a:r>
            <a:r>
              <a:rPr lang="fr-FR" altLang="fr-FR" sz="1600" dirty="0" smtClean="0">
                <a:solidFill>
                  <a:prstClr val="black"/>
                </a:solidFill>
              </a:rPr>
              <a:t>Coter les risques évaluation du niveau (fréquence et gravité)</a:t>
            </a:r>
            <a:endParaRPr lang="fr-FR" altLang="fr-FR" sz="1600" dirty="0">
              <a:solidFill>
                <a:prstClr val="black"/>
              </a:solidFill>
            </a:endParaRPr>
          </a:p>
        </p:txBody>
      </p:sp>
      <p:sp>
        <p:nvSpPr>
          <p:cNvPr id="61" name="Légende encadrée 2 60"/>
          <p:cNvSpPr/>
          <p:nvPr/>
        </p:nvSpPr>
        <p:spPr>
          <a:xfrm>
            <a:off x="5725159" y="439273"/>
            <a:ext cx="3034211" cy="1469572"/>
          </a:xfrm>
          <a:prstGeom prst="borderCallout2">
            <a:avLst>
              <a:gd name="adj1" fmla="val 100547"/>
              <a:gd name="adj2" fmla="val 42405"/>
              <a:gd name="adj3" fmla="val 124591"/>
              <a:gd name="adj4" fmla="val 66460"/>
              <a:gd name="adj5" fmla="val 162583"/>
              <a:gd name="adj6" fmla="val 22334"/>
            </a:avLst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prstClr val="black"/>
                </a:solidFill>
              </a:rPr>
              <a:t>3</a:t>
            </a:r>
            <a:r>
              <a:rPr lang="fr-FR" dirty="0" smtClean="0">
                <a:solidFill>
                  <a:prstClr val="black"/>
                </a:solidFill>
              </a:rPr>
              <a:t>: </a:t>
            </a:r>
            <a:r>
              <a:rPr lang="fr-FR" sz="1600" dirty="0" smtClean="0">
                <a:solidFill>
                  <a:schemeClr val="tx1"/>
                </a:solidFill>
              </a:rPr>
              <a:t>Si des mesures ont déjà été prises, estimer leur efficacité afin d’évaluer le niveau d’exposition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12/07/2021</a:t>
            </a:r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Florence JOSSERON Conseillère départementale Prévention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A2410-0789-4ED4-A825-AE0BA3FD409C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  <p:grpSp>
        <p:nvGrpSpPr>
          <p:cNvPr id="13" name="Grouper 9"/>
          <p:cNvGrpSpPr/>
          <p:nvPr/>
        </p:nvGrpSpPr>
        <p:grpSpPr>
          <a:xfrm>
            <a:off x="920089" y="663517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14" name="Rectangle 13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pied de page 4"/>
          <p:cNvSpPr txBox="1">
            <a:spLocks/>
          </p:cNvSpPr>
          <p:nvPr/>
        </p:nvSpPr>
        <p:spPr>
          <a:xfrm>
            <a:off x="3841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endParaRPr lang="fr-FR" sz="900" b="0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Espace réservé du numéro de diapositive 8"/>
          <p:cNvSpPr txBox="1">
            <a:spLocks/>
          </p:cNvSpPr>
          <p:nvPr/>
        </p:nvSpPr>
        <p:spPr>
          <a:xfrm>
            <a:off x="6896100" y="63274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9540"/>
            <a:ext cx="4062928" cy="387119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197" y="1759986"/>
            <a:ext cx="5432283" cy="37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3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12/07/2021</a:t>
            </a:r>
            <a:endParaRPr lang="fr-FR" alt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Florence JOSSERON Conseillère départementale Prévention</a:t>
            </a:r>
            <a:endParaRPr lang="fr-FR" alt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 smtClean="0"/>
              <a:t>16</a:t>
            </a:r>
            <a:endParaRPr lang="fr-FR" altLang="fr-FR" dirty="0"/>
          </a:p>
        </p:txBody>
      </p:sp>
      <p:grpSp>
        <p:nvGrpSpPr>
          <p:cNvPr id="5" name="Grouper 9"/>
          <p:cNvGrpSpPr/>
          <p:nvPr/>
        </p:nvGrpSpPr>
        <p:grpSpPr>
          <a:xfrm>
            <a:off x="920089" y="663517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3841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endParaRPr lang="fr-FR" sz="900" b="0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Espace réservé du numéro de diapositive 8"/>
          <p:cNvSpPr txBox="1">
            <a:spLocks/>
          </p:cNvSpPr>
          <p:nvPr/>
        </p:nvSpPr>
        <p:spPr>
          <a:xfrm>
            <a:off x="6896100" y="63274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2434402"/>
            <a:ext cx="8856984" cy="3791491"/>
          </a:xfrm>
          <a:prstGeom prst="rect">
            <a:avLst/>
          </a:prstGeom>
        </p:spPr>
      </p:pic>
      <p:sp>
        <p:nvSpPr>
          <p:cNvPr id="11" name="Légende encadrée 2 10"/>
          <p:cNvSpPr/>
          <p:nvPr/>
        </p:nvSpPr>
        <p:spPr>
          <a:xfrm>
            <a:off x="1704258" y="254680"/>
            <a:ext cx="4297680" cy="1645920"/>
          </a:xfrm>
          <a:prstGeom prst="borderCallout2">
            <a:avLst>
              <a:gd name="adj1" fmla="val 100806"/>
              <a:gd name="adj2" fmla="val 49556"/>
              <a:gd name="adj3" fmla="val 116790"/>
              <a:gd name="adj4" fmla="val 31704"/>
              <a:gd name="adj5" fmla="val 154893"/>
              <a:gd name="adj6" fmla="val 59782"/>
            </a:avLst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prstClr val="black"/>
                </a:solidFill>
              </a:rPr>
              <a:t>4</a:t>
            </a:r>
            <a:r>
              <a:rPr lang="fr-FR" dirty="0" smtClean="0">
                <a:solidFill>
                  <a:prstClr val="black"/>
                </a:solidFill>
              </a:rPr>
              <a:t>: </a:t>
            </a:r>
            <a:r>
              <a:rPr lang="fr-FR" dirty="0">
                <a:solidFill>
                  <a:schemeClr val="tx1"/>
                </a:solidFill>
              </a:rPr>
              <a:t>Programmer des actions de prévention 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Chercher des </a:t>
            </a:r>
            <a:r>
              <a:rPr lang="fr-FR" dirty="0">
                <a:solidFill>
                  <a:schemeClr val="tx1"/>
                </a:solidFill>
              </a:rPr>
              <a:t>solutions </a:t>
            </a:r>
            <a:r>
              <a:rPr lang="fr-FR" dirty="0" smtClean="0">
                <a:solidFill>
                  <a:schemeClr val="tx1"/>
                </a:solidFill>
              </a:rPr>
              <a:t>concrètes visant </a:t>
            </a:r>
            <a:r>
              <a:rPr lang="fr-FR" dirty="0">
                <a:solidFill>
                  <a:schemeClr val="tx1"/>
                </a:solidFill>
              </a:rPr>
              <a:t>à l'élimination </a:t>
            </a:r>
            <a:r>
              <a:rPr lang="fr-FR" dirty="0" smtClean="0">
                <a:solidFill>
                  <a:schemeClr val="tx1"/>
                </a:solidFill>
              </a:rPr>
              <a:t>ou </a:t>
            </a:r>
            <a:r>
              <a:rPr lang="fr-FR" dirty="0">
                <a:solidFill>
                  <a:schemeClr val="tx1"/>
                </a:solidFill>
              </a:rPr>
              <a:t>à l’atténuation des risques</a:t>
            </a:r>
          </a:p>
        </p:txBody>
      </p:sp>
      <p:sp>
        <p:nvSpPr>
          <p:cNvPr id="12" name="Légende encadrée 2 11"/>
          <p:cNvSpPr/>
          <p:nvPr/>
        </p:nvSpPr>
        <p:spPr>
          <a:xfrm>
            <a:off x="6679640" y="726717"/>
            <a:ext cx="2273859" cy="640080"/>
          </a:xfrm>
          <a:prstGeom prst="borderCallout2">
            <a:avLst>
              <a:gd name="adj1" fmla="val 102848"/>
              <a:gd name="adj2" fmla="val 52036"/>
              <a:gd name="adj3" fmla="val 160536"/>
              <a:gd name="adj4" fmla="val 1942"/>
              <a:gd name="adj5" fmla="val 326071"/>
              <a:gd name="adj6" fmla="val -10226"/>
            </a:avLst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 smtClean="0">
                <a:solidFill>
                  <a:prstClr val="black"/>
                </a:solidFill>
              </a:rPr>
              <a:t>5</a:t>
            </a:r>
            <a:r>
              <a:rPr lang="fr-FR" dirty="0" smtClean="0">
                <a:solidFill>
                  <a:prstClr val="black"/>
                </a:solidFill>
              </a:rPr>
              <a:t>: </a:t>
            </a:r>
            <a:r>
              <a:rPr lang="fr-FR" dirty="0" smtClean="0">
                <a:solidFill>
                  <a:schemeClr val="tx1"/>
                </a:solidFill>
              </a:rPr>
              <a:t>Qui solliciter?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3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defRPr/>
            </a:pPr>
            <a:r>
              <a:rPr lang="fr-FR" cap="all" smtClean="0"/>
              <a:t>12/07/2021</a:t>
            </a:r>
            <a:endParaRPr lang="fr-FR" cap="al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Florence JOSSERON Conseillère départementale Prévention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16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3600" dirty="0"/>
              <a:t>Ne pas oublier </a:t>
            </a:r>
            <a:r>
              <a:rPr lang="fr-FR" sz="3600" dirty="0" smtClean="0"/>
              <a:t>d’intégrer </a:t>
            </a:r>
            <a:r>
              <a:rPr lang="fr-FR" sz="3600" dirty="0"/>
              <a:t>dans le </a:t>
            </a:r>
            <a:r>
              <a:rPr lang="fr-FR" sz="3600" dirty="0" err="1" smtClean="0"/>
              <a:t>DUERp</a:t>
            </a:r>
            <a:endParaRPr lang="fr-FR" sz="3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20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0592" y="836713"/>
            <a:ext cx="2736304" cy="108012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sz="2800" dirty="0"/>
              <a:t> </a:t>
            </a:r>
            <a:r>
              <a:rPr lang="fr-FR" sz="2400" dirty="0">
                <a:solidFill>
                  <a:schemeClr val="bg1"/>
                </a:solidFill>
              </a:rPr>
              <a:t>Ne pas oublier d’intégrer</a:t>
            </a:r>
            <a:br>
              <a:rPr lang="fr-FR" sz="2400" dirty="0">
                <a:solidFill>
                  <a:schemeClr val="bg1"/>
                </a:solidFill>
              </a:rPr>
            </a:br>
            <a:r>
              <a:rPr lang="fr-FR" sz="2400" dirty="0">
                <a:solidFill>
                  <a:schemeClr val="bg1"/>
                </a:solidFill>
              </a:rPr>
              <a:t> dans le DUERP</a:t>
            </a:r>
            <a:br>
              <a:rPr lang="fr-FR" sz="2400" dirty="0">
                <a:solidFill>
                  <a:schemeClr val="bg1"/>
                </a:solidFill>
              </a:rPr>
            </a:br>
            <a:endParaRPr lang="fr-FR" sz="28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defRPr/>
            </a:pPr>
            <a:r>
              <a:rPr lang="fr-FR" cap="all" smtClean="0"/>
              <a:t>12/07/2021</a:t>
            </a:r>
            <a:endParaRPr lang="fr-FR" cap="al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Florence JOSSERON Conseillère départementale Prévention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17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3368824" y="476672"/>
            <a:ext cx="5544616" cy="864096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fr-FR" sz="1800" dirty="0" smtClean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fr-FR" sz="1800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fr-FR" sz="1800" dirty="0" smtClean="0"/>
              <a:t>Troubles </a:t>
            </a:r>
            <a:r>
              <a:rPr lang="fr-FR" sz="1800" dirty="0"/>
              <a:t>Musculo-Squelettiques (TMS)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://www.inrs.fr/risques/tms-troubles-musculosquelettiques/ce-qu-il-faut-retenir.html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725BB15A-8DFA-4AB3-83B3-DBFBF5BAD0E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0" y="2447925"/>
            <a:ext cx="4130952" cy="357336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E3ECB45-F032-4357-AEBE-B3DBA90F9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64" y="2380010"/>
            <a:ext cx="3384376" cy="37490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24665" y="3244334"/>
            <a:ext cx="258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209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12/07/2021</a:t>
            </a:r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Florence JOSSERON Conseillère départementale Prévention</a:t>
            </a:r>
            <a:endParaRPr lang="fr-FR" alt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A2410-0789-4ED4-A825-AE0BA3FD409C}" type="slidenum">
              <a:rPr lang="fr-FR" altLang="fr-FR" smtClean="0"/>
              <a:pPr>
                <a:defRPr/>
              </a:pPr>
              <a:t>18</a:t>
            </a:fld>
            <a:endParaRPr lang="fr-FR" alt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5" y="188640"/>
            <a:ext cx="9649072" cy="604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12/07/2021</a:t>
            </a:r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Florence JOSSERON Conseillère départementale Prévention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A2410-0789-4ED4-A825-AE0BA3FD409C}" type="slidenum">
              <a:rPr lang="fr-FR" altLang="fr-FR" smtClean="0"/>
              <a:pPr>
                <a:defRPr/>
              </a:pPr>
              <a:t>19</a:t>
            </a:fld>
            <a:endParaRPr lang="fr-FR" alt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69" y="620688"/>
            <a:ext cx="895548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2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defRPr/>
            </a:pPr>
            <a:r>
              <a:rPr lang="fr-FR" cap="all" smtClean="0"/>
              <a:t>12/07/2021</a:t>
            </a:r>
            <a:endParaRPr lang="fr-FR" cap="al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Florence JOSSERON Conseillère départementale Prévention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3200" dirty="0">
                <a:latin typeface="Arial Black" panose="020B0A04020102020204" pitchFamily="34" charset="0"/>
              </a:rPr>
              <a:t>Le document unique de prévention des risques professionnels :</a:t>
            </a:r>
            <a:br>
              <a:rPr lang="fr-FR" sz="3200" dirty="0">
                <a:latin typeface="Arial Black" panose="020B0A04020102020204" pitchFamily="34" charset="0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157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fr-FR" sz="2800" dirty="0">
                <a:latin typeface="Arial Black" panose="020B0A04020102020204" pitchFamily="34" charset="0"/>
              </a:rPr>
              <a:t>DUERP</a:t>
            </a:r>
            <a:br>
              <a:rPr lang="fr-FR" sz="2800" dirty="0">
                <a:latin typeface="Arial Black" panose="020B0A04020102020204" pitchFamily="34" charset="0"/>
              </a:rPr>
            </a:br>
            <a:r>
              <a:rPr lang="fr-FR" sz="2800" dirty="0">
                <a:latin typeface="Arial Black" panose="020B0A04020102020204" pitchFamily="34" charset="0"/>
              </a:rPr>
              <a:t>Objectifs</a:t>
            </a:r>
          </a:p>
        </p:txBody>
      </p:sp>
      <p:sp>
        <p:nvSpPr>
          <p:cNvPr id="5" name="Espace réservé du texte 7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Titre de partie</a:t>
            </a:r>
            <a:endParaRPr/>
          </a:p>
          <a:p>
            <a:pPr lvl="1">
              <a:defRPr/>
            </a:pPr>
            <a:r>
              <a:rPr lang="fr-FR"/>
              <a:t>Sous-titre de partie</a:t>
            </a:r>
            <a:endParaRPr/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r>
              <a:rPr lang="fr-FR" b="1" dirty="0">
                <a:solidFill>
                  <a:srgbClr val="5AA1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Analyser les conditions de travail et les risques professionnels auxquels est exposé chaque personnel dans le cadre habituel de son activité professionnelle</a:t>
            </a:r>
          </a:p>
        </p:txBody>
      </p:sp>
      <p:sp>
        <p:nvSpPr>
          <p:cNvPr id="7" name="Espace réservé du texte 9"/>
          <p:cNvSpPr>
            <a:spLocks noGrp="1"/>
          </p:cNvSpPr>
          <p:nvPr>
            <p:ph type="body" sz="quarter" idx="15"/>
          </p:nvPr>
        </p:nvSpPr>
        <p:spPr bwMode="auto">
          <a:xfrm>
            <a:off x="3587999" y="2482140"/>
            <a:ext cx="2730000" cy="3432000"/>
          </a:xfrm>
        </p:spPr>
        <p:txBody>
          <a:bodyPr/>
          <a:lstStyle/>
          <a:p>
            <a:r>
              <a:rPr lang="fr-FR" b="1" dirty="0">
                <a:solidFill>
                  <a:srgbClr val="5AA1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Envisager des actions de prévention permettant de supprimer le risque, de diminuer son impact ou d’apporter une amélioration des conditions de travail. </a:t>
            </a:r>
          </a:p>
        </p:txBody>
      </p:sp>
      <p:sp>
        <p:nvSpPr>
          <p:cNvPr id="8" name="Espace réservé du texte 10"/>
          <p:cNvSpPr>
            <a:spLocks noGrp="1"/>
          </p:cNvSpPr>
          <p:nvPr>
            <p:ph type="body" sz="quarter" idx="16"/>
          </p:nvPr>
        </p:nvSpPr>
        <p:spPr bwMode="auto"/>
        <p:txBody>
          <a:bodyPr/>
          <a:lstStyle/>
          <a:p>
            <a:r>
              <a:rPr lang="fr-FR" b="1" dirty="0">
                <a:solidFill>
                  <a:srgbClr val="5AA1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L’analyse des risques doit être menée au plus près du vécu des agents. </a:t>
            </a:r>
          </a:p>
        </p:txBody>
      </p:sp>
      <p:sp>
        <p:nvSpPr>
          <p:cNvPr id="9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 smtClean="0"/>
              <a:t>12/07/2021</a:t>
            </a:r>
            <a:endParaRPr lang="fr-FR" cap="all"/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smtClean="0"/>
              <a:t>Florence JOSSERON Conseillère départementale Prévention</a:t>
            </a:r>
            <a:endParaRPr lang="fr-FR"/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3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569244" y="349251"/>
            <a:ext cx="691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Outils réglementaires d’amélioration des conditions de travail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631825" y="981075"/>
            <a:ext cx="44084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Registre de santé et de sécurité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200" dirty="0">
                <a:solidFill>
                  <a:srgbClr val="000000"/>
                </a:solidFill>
              </a:rPr>
              <a:t>1982 (fonction publique)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5349875" y="981075"/>
            <a:ext cx="3879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Document unique d’évaluation des risques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200" dirty="0">
                <a:solidFill>
                  <a:srgbClr val="000000"/>
                </a:solidFill>
              </a:rPr>
              <a:t>2001 (code du travail)</a:t>
            </a: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2360614" y="5516564"/>
            <a:ext cx="865187" cy="1152525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 b="1" dirty="0">
                <a:solidFill>
                  <a:srgbClr val="000000"/>
                </a:solidFill>
              </a:rPr>
              <a:t>Registre</a:t>
            </a:r>
            <a:br>
              <a:rPr lang="fr-FR" altLang="fr-FR" sz="900" b="1" dirty="0">
                <a:solidFill>
                  <a:srgbClr val="000000"/>
                </a:solidFill>
              </a:rPr>
            </a:br>
            <a:r>
              <a:rPr lang="fr-FR" altLang="fr-FR" sz="900" b="1" dirty="0">
                <a:solidFill>
                  <a:srgbClr val="000000"/>
                </a:solidFill>
              </a:rPr>
              <a:t>de </a:t>
            </a:r>
            <a:br>
              <a:rPr lang="fr-FR" altLang="fr-FR" sz="900" b="1" dirty="0">
                <a:solidFill>
                  <a:srgbClr val="000000"/>
                </a:solidFill>
              </a:rPr>
            </a:br>
            <a:r>
              <a:rPr lang="fr-FR" altLang="fr-FR" sz="900" b="1" dirty="0">
                <a:solidFill>
                  <a:srgbClr val="000000"/>
                </a:solidFill>
              </a:rPr>
              <a:t>santé et</a:t>
            </a:r>
            <a:br>
              <a:rPr lang="fr-FR" altLang="fr-FR" sz="900" b="1" dirty="0">
                <a:solidFill>
                  <a:srgbClr val="000000"/>
                </a:solidFill>
              </a:rPr>
            </a:br>
            <a:r>
              <a:rPr lang="fr-FR" altLang="fr-FR" sz="900" b="1" dirty="0">
                <a:solidFill>
                  <a:srgbClr val="000000"/>
                </a:solidFill>
              </a:rPr>
              <a:t> de</a:t>
            </a:r>
            <a:br>
              <a:rPr lang="fr-FR" altLang="fr-FR" sz="900" b="1" dirty="0">
                <a:solidFill>
                  <a:srgbClr val="000000"/>
                </a:solidFill>
              </a:rPr>
            </a:br>
            <a:r>
              <a:rPr lang="fr-FR" altLang="fr-FR" sz="900" b="1" dirty="0">
                <a:solidFill>
                  <a:srgbClr val="000000"/>
                </a:solidFill>
              </a:rPr>
              <a:t> sécurité</a:t>
            </a:r>
            <a:br>
              <a:rPr lang="fr-FR" altLang="fr-FR" sz="900" b="1" dirty="0">
                <a:solidFill>
                  <a:srgbClr val="000000"/>
                </a:solidFill>
              </a:rPr>
            </a:br>
            <a:r>
              <a:rPr lang="fr-FR" altLang="fr-FR" sz="900" b="1" dirty="0">
                <a:solidFill>
                  <a:srgbClr val="000000"/>
                </a:solidFill>
              </a:rPr>
              <a:t> au travail</a:t>
            </a:r>
          </a:p>
        </p:txBody>
      </p:sp>
      <p:pic>
        <p:nvPicPr>
          <p:cNvPr id="71686" name="Picture 6" descr="MC90043598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1" y="1557339"/>
            <a:ext cx="8985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2792413" y="2781301"/>
            <a:ext cx="0" cy="273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560389" y="3068638"/>
            <a:ext cx="4465637" cy="1873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solidFill>
                  <a:srgbClr val="000000"/>
                </a:solidFill>
              </a:rPr>
              <a:t>Chaque fois que nécessaire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8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Signalement d’un dysfonctionnement</a:t>
            </a:r>
            <a:r>
              <a:rPr lang="fr-FR" altLang="fr-FR" sz="1800" dirty="0">
                <a:solidFill>
                  <a:srgbClr val="000000"/>
                </a:solidFill>
              </a:rPr>
              <a:t/>
            </a:r>
            <a:br>
              <a:rPr lang="fr-FR" altLang="fr-FR" sz="1800" dirty="0">
                <a:solidFill>
                  <a:srgbClr val="000000"/>
                </a:solidFill>
              </a:rPr>
            </a:br>
            <a:r>
              <a:rPr lang="fr-FR" altLang="fr-FR" sz="1800" dirty="0">
                <a:solidFill>
                  <a:srgbClr val="000000"/>
                </a:solidFill>
              </a:rPr>
              <a:t>(risque, incident, …)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Proposition d’amélioration des</a:t>
            </a:r>
            <a:br>
              <a:rPr lang="fr-FR" altLang="fr-FR" sz="1800" b="1" dirty="0">
                <a:solidFill>
                  <a:srgbClr val="000000"/>
                </a:solidFill>
              </a:rPr>
            </a:br>
            <a:r>
              <a:rPr lang="fr-FR" altLang="fr-FR" sz="1800" b="1" dirty="0">
                <a:solidFill>
                  <a:srgbClr val="000000"/>
                </a:solidFill>
              </a:rPr>
              <a:t>conditions de travail</a:t>
            </a:r>
            <a:endParaRPr lang="fr-FR" altLang="fr-FR" sz="1800" dirty="0">
              <a:solidFill>
                <a:srgbClr val="000000"/>
              </a:solidFill>
            </a:endParaRPr>
          </a:p>
        </p:txBody>
      </p:sp>
      <p:pic>
        <p:nvPicPr>
          <p:cNvPr id="71689" name="Picture 9" descr="MC900397554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1628775"/>
            <a:ext cx="75723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0" name="Picture 10" descr="MC900360834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1" y="1700213"/>
            <a:ext cx="665163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83" name="AutoShape 11"/>
          <p:cNvSpPr>
            <a:spLocks noChangeArrowheads="1"/>
          </p:cNvSpPr>
          <p:nvPr/>
        </p:nvSpPr>
        <p:spPr bwMode="auto">
          <a:xfrm>
            <a:off x="5384801" y="5805488"/>
            <a:ext cx="1800225" cy="8636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 b="1">
                <a:solidFill>
                  <a:srgbClr val="000000"/>
                </a:solidFill>
              </a:rPr>
              <a:t>Document unique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900" b="1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900" b="1">
                <a:solidFill>
                  <a:srgbClr val="000000"/>
                </a:solidFill>
              </a:rPr>
              <a:t>d’évaluation des risques</a:t>
            </a:r>
          </a:p>
        </p:txBody>
      </p:sp>
      <p:sp>
        <p:nvSpPr>
          <p:cNvPr id="131084" name="Line 12"/>
          <p:cNvSpPr>
            <a:spLocks noChangeShapeType="1"/>
          </p:cNvSpPr>
          <p:nvPr/>
        </p:nvSpPr>
        <p:spPr bwMode="auto">
          <a:xfrm flipH="1">
            <a:off x="6392864" y="2997200"/>
            <a:ext cx="865187" cy="2736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1085" name="Rectangle 13"/>
          <p:cNvSpPr>
            <a:spLocks noChangeArrowheads="1"/>
          </p:cNvSpPr>
          <p:nvPr/>
        </p:nvSpPr>
        <p:spPr bwMode="auto">
          <a:xfrm>
            <a:off x="5240339" y="3213100"/>
            <a:ext cx="4033837" cy="1944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dirty="0">
                <a:solidFill>
                  <a:srgbClr val="000000"/>
                </a:solidFill>
              </a:rPr>
              <a:t>Une fois par an, ou après un signalement, un accident, …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8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Analyse des risques en situations</a:t>
            </a:r>
            <a:br>
              <a:rPr lang="fr-FR" altLang="fr-FR" sz="1800" b="1" dirty="0">
                <a:solidFill>
                  <a:srgbClr val="000000"/>
                </a:solidFill>
              </a:rPr>
            </a:br>
            <a:r>
              <a:rPr lang="fr-FR" altLang="fr-FR" sz="1800" b="1" dirty="0">
                <a:solidFill>
                  <a:srgbClr val="000000"/>
                </a:solidFill>
              </a:rPr>
              <a:t>normales de travail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000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Évaluation</a:t>
            </a:r>
            <a:r>
              <a:rPr lang="fr-FR" altLang="fr-FR" sz="1800" dirty="0">
                <a:solidFill>
                  <a:srgbClr val="000000"/>
                </a:solidFill>
              </a:rPr>
              <a:t> des mesures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de prévention existantes et</a:t>
            </a:r>
            <a:br>
              <a:rPr lang="fr-FR" altLang="fr-FR" sz="1800" dirty="0">
                <a:solidFill>
                  <a:srgbClr val="000000"/>
                </a:solidFill>
              </a:rPr>
            </a:br>
            <a:r>
              <a:rPr lang="fr-FR" altLang="fr-FR" sz="1800" b="1" dirty="0">
                <a:solidFill>
                  <a:srgbClr val="000000"/>
                </a:solidFill>
              </a:rPr>
              <a:t>propositions d’amélioration</a:t>
            </a:r>
          </a:p>
        </p:txBody>
      </p:sp>
      <p:sp>
        <p:nvSpPr>
          <p:cNvPr id="131086" name="Line 14"/>
          <p:cNvSpPr>
            <a:spLocks noChangeShapeType="1"/>
          </p:cNvSpPr>
          <p:nvPr/>
        </p:nvSpPr>
        <p:spPr bwMode="auto">
          <a:xfrm>
            <a:off x="3224214" y="6237288"/>
            <a:ext cx="21605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1087" name="Text Box 15"/>
          <p:cNvSpPr txBox="1">
            <a:spLocks noChangeArrowheads="1"/>
          </p:cNvSpPr>
          <p:nvPr/>
        </p:nvSpPr>
        <p:spPr bwMode="auto">
          <a:xfrm>
            <a:off x="3513138" y="5876925"/>
            <a:ext cx="1511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400">
                <a:solidFill>
                  <a:srgbClr val="000000"/>
                </a:solidFill>
              </a:rPr>
              <a:t>(Mise à jour)</a:t>
            </a: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560388" y="5300663"/>
            <a:ext cx="122396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400" dirty="0">
                <a:solidFill>
                  <a:srgbClr val="000000"/>
                </a:solidFill>
              </a:rPr>
              <a:t>Assistant de prévention: suivi</a:t>
            </a:r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1784351" y="5661025"/>
            <a:ext cx="576263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560389" y="6092825"/>
            <a:ext cx="15843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rgbClr val="003300"/>
                </a:solidFill>
              </a:rPr>
              <a:t>Administration: réponse</a:t>
            </a:r>
            <a:endParaRPr lang="fr-FR" altLang="fr-FR" sz="1400">
              <a:solidFill>
                <a:srgbClr val="000000"/>
              </a:solidFill>
            </a:endParaRPr>
          </a:p>
        </p:txBody>
      </p:sp>
      <p:sp>
        <p:nvSpPr>
          <p:cNvPr id="71699" name="Line 19"/>
          <p:cNvSpPr>
            <a:spLocks noChangeShapeType="1"/>
          </p:cNvSpPr>
          <p:nvPr/>
        </p:nvSpPr>
        <p:spPr bwMode="auto">
          <a:xfrm flipV="1">
            <a:off x="2073275" y="6092826"/>
            <a:ext cx="431800" cy="144463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1092" name="Text Box 20"/>
          <p:cNvSpPr txBox="1">
            <a:spLocks noChangeArrowheads="1"/>
          </p:cNvSpPr>
          <p:nvPr/>
        </p:nvSpPr>
        <p:spPr bwMode="auto">
          <a:xfrm>
            <a:off x="7329489" y="5300664"/>
            <a:ext cx="15843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b="1">
                <a:solidFill>
                  <a:srgbClr val="003300"/>
                </a:solidFill>
              </a:rPr>
              <a:t>Administration: validation et mise en œuvre d’un</a:t>
            </a:r>
            <a:br>
              <a:rPr lang="fr-FR" altLang="fr-FR" sz="1400" b="1">
                <a:solidFill>
                  <a:srgbClr val="003300"/>
                </a:solidFill>
              </a:rPr>
            </a:br>
            <a:r>
              <a:rPr lang="fr-FR" altLang="fr-FR" sz="1400" b="1">
                <a:solidFill>
                  <a:srgbClr val="003300"/>
                </a:solidFill>
              </a:rPr>
              <a:t>programme de prévention</a:t>
            </a:r>
          </a:p>
        </p:txBody>
      </p:sp>
      <p:sp>
        <p:nvSpPr>
          <p:cNvPr id="131093" name="Line 21"/>
          <p:cNvSpPr>
            <a:spLocks noChangeShapeType="1"/>
          </p:cNvSpPr>
          <p:nvPr/>
        </p:nvSpPr>
        <p:spPr bwMode="auto">
          <a:xfrm flipH="1">
            <a:off x="6897688" y="5876926"/>
            <a:ext cx="431800" cy="360363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1094" name="Text Box 22"/>
          <p:cNvSpPr txBox="1">
            <a:spLocks noChangeArrowheads="1"/>
          </p:cNvSpPr>
          <p:nvPr/>
        </p:nvSpPr>
        <p:spPr bwMode="auto">
          <a:xfrm>
            <a:off x="8048626" y="2133600"/>
            <a:ext cx="1152525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400">
                <a:solidFill>
                  <a:srgbClr val="000000"/>
                </a:solidFill>
              </a:rPr>
              <a:t>Personnels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400">
                <a:solidFill>
                  <a:srgbClr val="000000"/>
                </a:solidFill>
              </a:rPr>
              <a:t>(par unités de travail)</a:t>
            </a:r>
          </a:p>
        </p:txBody>
      </p:sp>
      <p:pic>
        <p:nvPicPr>
          <p:cNvPr id="131095" name="Picture 23" descr="MC90043598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6" y="1989139"/>
            <a:ext cx="8985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4" name="Picture 24" descr="MC900435983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1" y="1557339"/>
            <a:ext cx="85407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5" name="Text Box 25"/>
          <p:cNvSpPr txBox="1">
            <a:spLocks noChangeArrowheads="1"/>
          </p:cNvSpPr>
          <p:nvPr/>
        </p:nvSpPr>
        <p:spPr bwMode="auto">
          <a:xfrm>
            <a:off x="631825" y="2636838"/>
            <a:ext cx="13668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900" b="1">
                <a:solidFill>
                  <a:srgbClr val="000000"/>
                </a:solidFill>
              </a:rPr>
              <a:t>Personnels éducation nationale</a:t>
            </a:r>
          </a:p>
        </p:txBody>
      </p:sp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1857375" y="2708275"/>
            <a:ext cx="8651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900" b="1">
                <a:solidFill>
                  <a:srgbClr val="000000"/>
                </a:solidFill>
              </a:rPr>
              <a:t>Elèves</a:t>
            </a:r>
          </a:p>
        </p:txBody>
      </p:sp>
      <p:sp>
        <p:nvSpPr>
          <p:cNvPr id="71707" name="Text Box 27"/>
          <p:cNvSpPr txBox="1">
            <a:spLocks noChangeArrowheads="1"/>
          </p:cNvSpPr>
          <p:nvPr/>
        </p:nvSpPr>
        <p:spPr bwMode="auto">
          <a:xfrm>
            <a:off x="3729039" y="2636838"/>
            <a:ext cx="1152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900" b="1">
                <a:solidFill>
                  <a:srgbClr val="000000"/>
                </a:solidFill>
              </a:rPr>
              <a:t>Personnels des collectivités</a:t>
            </a:r>
          </a:p>
        </p:txBody>
      </p:sp>
      <p:sp>
        <p:nvSpPr>
          <p:cNvPr id="71708" name="Text Box 28"/>
          <p:cNvSpPr txBox="1">
            <a:spLocks noChangeArrowheads="1"/>
          </p:cNvSpPr>
          <p:nvPr/>
        </p:nvSpPr>
        <p:spPr bwMode="auto">
          <a:xfrm>
            <a:off x="2936875" y="2708275"/>
            <a:ext cx="8651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900" b="1">
                <a:solidFill>
                  <a:srgbClr val="000000"/>
                </a:solidFill>
              </a:rPr>
              <a:t>Parents</a:t>
            </a:r>
          </a:p>
        </p:txBody>
      </p:sp>
      <p:pic>
        <p:nvPicPr>
          <p:cNvPr id="131101" name="Picture 29" descr="MC900435983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9" y="2060575"/>
            <a:ext cx="85407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12/07/2021</a:t>
            </a:r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Florence JOSSERON Conseillère départementale Prévention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A2410-0789-4ED4-A825-AE0BA3FD409C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046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  <p:bldP spid="131076" grpId="0"/>
      <p:bldP spid="71685" grpId="0" animBg="1"/>
      <p:bldP spid="71687" grpId="0" animBg="1"/>
      <p:bldP spid="71688" grpId="0" animBg="1"/>
      <p:bldP spid="131083" grpId="0" animBg="1"/>
      <p:bldP spid="131084" grpId="0" animBg="1"/>
      <p:bldP spid="131085" grpId="0" animBg="1"/>
      <p:bldP spid="131086" grpId="0" animBg="1"/>
      <p:bldP spid="131087" grpId="0"/>
      <p:bldP spid="71696" grpId="0"/>
      <p:bldP spid="71697" grpId="0" animBg="1"/>
      <p:bldP spid="71698" grpId="0"/>
      <p:bldP spid="71699" grpId="0" animBg="1"/>
      <p:bldP spid="131092" grpId="0"/>
      <p:bldP spid="131093" grpId="0" animBg="1"/>
      <p:bldP spid="131094" grpId="0"/>
      <p:bldP spid="71705" grpId="0"/>
      <p:bldP spid="71706" grpId="0"/>
      <p:bldP spid="71707" grpId="0"/>
      <p:bldP spid="717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12/07/2021</a:t>
            </a:r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Florence JOSSERON Conseillère départementale Prévention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A2410-0789-4ED4-A825-AE0BA3FD409C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  <p:grpSp>
        <p:nvGrpSpPr>
          <p:cNvPr id="5" name="Grouper 9"/>
          <p:cNvGrpSpPr/>
          <p:nvPr/>
        </p:nvGrpSpPr>
        <p:grpSpPr>
          <a:xfrm>
            <a:off x="920089" y="663517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3841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endParaRPr lang="fr-FR" sz="900" b="0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Espace réservé du numéro de diapositive 8"/>
          <p:cNvSpPr txBox="1">
            <a:spLocks/>
          </p:cNvSpPr>
          <p:nvPr/>
        </p:nvSpPr>
        <p:spPr>
          <a:xfrm>
            <a:off x="6896100" y="6327409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2063932" y="2975514"/>
            <a:ext cx="2145280" cy="906972"/>
            <a:chOff x="2667408" y="2611662"/>
            <a:chExt cx="1813945" cy="906972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2667408" y="2611662"/>
              <a:ext cx="1813945" cy="9069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ZoneTexte 11"/>
            <p:cNvSpPr txBox="1"/>
            <p:nvPr/>
          </p:nvSpPr>
          <p:spPr>
            <a:xfrm>
              <a:off x="2693972" y="2638226"/>
              <a:ext cx="1760817" cy="85384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/>
            <a:p>
              <a:pPr lvl="0" algn="ctr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500" kern="1200" dirty="0" smtClean="0"/>
                <a:t>Exemples</a:t>
              </a:r>
              <a:endParaRPr lang="fr-FR" sz="3500" kern="1200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4504336" y="771920"/>
            <a:ext cx="135330" cy="2706614"/>
            <a:chOff x="4776478" y="408068"/>
            <a:chExt cx="135330" cy="2706614"/>
          </a:xfrm>
        </p:grpSpPr>
        <p:sp>
          <p:nvSpPr>
            <p:cNvPr id="14" name="Connecteur droit 5"/>
            <p:cNvSpPr/>
            <p:nvPr/>
          </p:nvSpPr>
          <p:spPr>
            <a:xfrm rot="17132988">
              <a:off x="3490836" y="1748060"/>
              <a:ext cx="2706614" cy="266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315"/>
                  </a:moveTo>
                  <a:lnTo>
                    <a:pt x="2706614" y="13315"/>
                  </a:lnTo>
                </a:path>
              </a:pathLst>
            </a:custGeom>
            <a:noFill/>
          </p:spPr>
          <p:style>
            <a:lnRef idx="2">
              <a:schemeClr val="accent6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Connecteur droit 6"/>
            <p:cNvSpPr txBox="1"/>
            <p:nvPr/>
          </p:nvSpPr>
          <p:spPr>
            <a:xfrm rot="17132988">
              <a:off x="4776478" y="1693710"/>
              <a:ext cx="135330" cy="1353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900" kern="120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4934790" y="367967"/>
            <a:ext cx="1813945" cy="906972"/>
            <a:chOff x="5206932" y="4115"/>
            <a:chExt cx="1813945" cy="906972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5206932" y="4115"/>
              <a:ext cx="1813945" cy="9069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ZoneTexte 17"/>
            <p:cNvSpPr txBox="1"/>
            <p:nvPr/>
          </p:nvSpPr>
          <p:spPr>
            <a:xfrm>
              <a:off x="5233496" y="30679"/>
              <a:ext cx="1760817" cy="8538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/>
                <a:t>Prise de courant arrachée dans la classe de CE1</a:t>
              </a:r>
              <a:endParaRPr lang="fr-FR" sz="1600" kern="1200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4528886" y="1784441"/>
            <a:ext cx="86229" cy="1724590"/>
            <a:chOff x="4801028" y="1420589"/>
            <a:chExt cx="86229" cy="1724590"/>
          </a:xfrm>
        </p:grpSpPr>
        <p:sp>
          <p:nvSpPr>
            <p:cNvPr id="20" name="Connecteur droit 9"/>
            <p:cNvSpPr/>
            <p:nvPr/>
          </p:nvSpPr>
          <p:spPr>
            <a:xfrm rot="17692822">
              <a:off x="3981848" y="2269569"/>
              <a:ext cx="1724590" cy="266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315"/>
                  </a:moveTo>
                  <a:lnTo>
                    <a:pt x="1724590" y="13315"/>
                  </a:lnTo>
                </a:path>
              </a:pathLst>
            </a:custGeom>
            <a:noFill/>
          </p:spPr>
          <p:style>
            <a:lnRef idx="2">
              <a:schemeClr val="accent6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Connecteur droit 10"/>
            <p:cNvSpPr txBox="1"/>
            <p:nvPr/>
          </p:nvSpPr>
          <p:spPr>
            <a:xfrm rot="17692822">
              <a:off x="4801028" y="2239770"/>
              <a:ext cx="86229" cy="86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00" kern="120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4934790" y="1410986"/>
            <a:ext cx="1813945" cy="906972"/>
            <a:chOff x="5206932" y="1047134"/>
            <a:chExt cx="1813945" cy="906972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5206932" y="1047134"/>
              <a:ext cx="1813945" cy="9069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ZoneTexte 23"/>
            <p:cNvSpPr txBox="1"/>
            <p:nvPr/>
          </p:nvSpPr>
          <p:spPr>
            <a:xfrm>
              <a:off x="5233496" y="1073698"/>
              <a:ext cx="1760817" cy="8538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/>
                <a:t>Mise en place du matériel d’éducation physique</a:t>
              </a:r>
              <a:endParaRPr lang="fr-FR" sz="1600" kern="1200" dirty="0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4125225" y="3145907"/>
            <a:ext cx="893552" cy="44677"/>
            <a:chOff x="4397367" y="2782055"/>
            <a:chExt cx="893552" cy="44677"/>
          </a:xfrm>
        </p:grpSpPr>
        <p:sp>
          <p:nvSpPr>
            <p:cNvPr id="26" name="Connecteur droit 13"/>
            <p:cNvSpPr/>
            <p:nvPr/>
          </p:nvSpPr>
          <p:spPr>
            <a:xfrm rot="19457599">
              <a:off x="4397367" y="2791078"/>
              <a:ext cx="893552" cy="266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315"/>
                  </a:moveTo>
                  <a:lnTo>
                    <a:pt x="893552" y="13315"/>
                  </a:lnTo>
                </a:path>
              </a:pathLst>
            </a:custGeom>
            <a:noFill/>
          </p:spPr>
          <p:style>
            <a:lnRef idx="2">
              <a:schemeClr val="accent6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Connecteur droit 14"/>
            <p:cNvSpPr txBox="1"/>
            <p:nvPr/>
          </p:nvSpPr>
          <p:spPr>
            <a:xfrm rot="19457599">
              <a:off x="4821804" y="2782055"/>
              <a:ext cx="44677" cy="446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500" kern="120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4934790" y="2454005"/>
            <a:ext cx="1813945" cy="906972"/>
            <a:chOff x="5206932" y="2090153"/>
            <a:chExt cx="1813945" cy="906972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5206932" y="2090153"/>
              <a:ext cx="1813945" cy="9069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ZoneTexte 29"/>
            <p:cNvSpPr txBox="1"/>
            <p:nvPr/>
          </p:nvSpPr>
          <p:spPr>
            <a:xfrm>
              <a:off x="5233496" y="2116717"/>
              <a:ext cx="1760817" cy="8538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/>
                <a:t>Usage intensif de la voix</a:t>
              </a:r>
              <a:endParaRPr lang="fr-FR" sz="1600" kern="1200" dirty="0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4125225" y="3667416"/>
            <a:ext cx="893552" cy="44677"/>
            <a:chOff x="4397367" y="3303564"/>
            <a:chExt cx="893552" cy="44677"/>
          </a:xfrm>
        </p:grpSpPr>
        <p:sp>
          <p:nvSpPr>
            <p:cNvPr id="32" name="Connecteur droit 17"/>
            <p:cNvSpPr/>
            <p:nvPr/>
          </p:nvSpPr>
          <p:spPr>
            <a:xfrm rot="2142401">
              <a:off x="4397367" y="3312588"/>
              <a:ext cx="893552" cy="266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315"/>
                  </a:moveTo>
                  <a:lnTo>
                    <a:pt x="893552" y="13315"/>
                  </a:lnTo>
                </a:path>
              </a:pathLst>
            </a:custGeom>
            <a:noFill/>
          </p:spPr>
          <p:style>
            <a:lnRef idx="2">
              <a:schemeClr val="accent6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Connecteur droit 18"/>
            <p:cNvSpPr txBox="1"/>
            <p:nvPr/>
          </p:nvSpPr>
          <p:spPr>
            <a:xfrm rot="2142401">
              <a:off x="4821804" y="3303564"/>
              <a:ext cx="44677" cy="446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500" kern="1200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4934790" y="3497023"/>
            <a:ext cx="1813945" cy="906972"/>
            <a:chOff x="5206932" y="3133171"/>
            <a:chExt cx="1813945" cy="906972"/>
          </a:xfrm>
        </p:grpSpPr>
        <p:sp>
          <p:nvSpPr>
            <p:cNvPr id="35" name="Rectangle à coins arrondis 34"/>
            <p:cNvSpPr/>
            <p:nvPr/>
          </p:nvSpPr>
          <p:spPr>
            <a:xfrm>
              <a:off x="5206932" y="3133171"/>
              <a:ext cx="1813945" cy="9069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ZoneTexte 35"/>
            <p:cNvSpPr txBox="1"/>
            <p:nvPr/>
          </p:nvSpPr>
          <p:spPr>
            <a:xfrm>
              <a:off x="5233496" y="3159735"/>
              <a:ext cx="1760817" cy="8538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/>
                <a:t>Panne de l’éclairage de la cour depuis un mois</a:t>
              </a:r>
              <a:endParaRPr lang="fr-FR" sz="1600" kern="1200" dirty="0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4528886" y="3348969"/>
            <a:ext cx="86229" cy="1724590"/>
            <a:chOff x="4801028" y="2985117"/>
            <a:chExt cx="86229" cy="1724590"/>
          </a:xfrm>
        </p:grpSpPr>
        <p:sp>
          <p:nvSpPr>
            <p:cNvPr id="38" name="Connecteur droit 21"/>
            <p:cNvSpPr/>
            <p:nvPr/>
          </p:nvSpPr>
          <p:spPr>
            <a:xfrm rot="3907178">
              <a:off x="3981848" y="3834097"/>
              <a:ext cx="1724590" cy="266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315"/>
                  </a:moveTo>
                  <a:lnTo>
                    <a:pt x="1724590" y="13315"/>
                  </a:lnTo>
                </a:path>
              </a:pathLst>
            </a:custGeom>
            <a:noFill/>
          </p:spPr>
          <p:style>
            <a:lnRef idx="2">
              <a:schemeClr val="accent6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Connecteur droit 22"/>
            <p:cNvSpPr txBox="1"/>
            <p:nvPr/>
          </p:nvSpPr>
          <p:spPr>
            <a:xfrm rot="3907178">
              <a:off x="4801028" y="3804298"/>
              <a:ext cx="86229" cy="86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600" kern="1200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4934790" y="4540042"/>
            <a:ext cx="1813945" cy="906972"/>
            <a:chOff x="5206932" y="4176190"/>
            <a:chExt cx="1813945" cy="906972"/>
          </a:xfrm>
        </p:grpSpPr>
        <p:sp>
          <p:nvSpPr>
            <p:cNvPr id="41" name="Rectangle à coins arrondis 40"/>
            <p:cNvSpPr/>
            <p:nvPr/>
          </p:nvSpPr>
          <p:spPr>
            <a:xfrm>
              <a:off x="5206932" y="4176190"/>
              <a:ext cx="1813945" cy="9069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ZoneTexte 41"/>
            <p:cNvSpPr txBox="1"/>
            <p:nvPr/>
          </p:nvSpPr>
          <p:spPr>
            <a:xfrm>
              <a:off x="5233496" y="4202754"/>
              <a:ext cx="1760817" cy="8538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/>
                <a:t>Affichage en hauteur</a:t>
              </a:r>
              <a:endParaRPr lang="fr-FR" sz="1600" kern="1200" dirty="0"/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4504336" y="3379466"/>
            <a:ext cx="135330" cy="2706614"/>
            <a:chOff x="4776478" y="3015614"/>
            <a:chExt cx="135330" cy="2706614"/>
          </a:xfrm>
        </p:grpSpPr>
        <p:sp>
          <p:nvSpPr>
            <p:cNvPr id="44" name="Connecteur droit 25"/>
            <p:cNvSpPr/>
            <p:nvPr/>
          </p:nvSpPr>
          <p:spPr>
            <a:xfrm rot="4467012">
              <a:off x="3490836" y="4355606"/>
              <a:ext cx="2706614" cy="266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3315"/>
                  </a:moveTo>
                  <a:lnTo>
                    <a:pt x="2706614" y="13315"/>
                  </a:lnTo>
                </a:path>
              </a:pathLst>
            </a:custGeom>
            <a:noFill/>
          </p:spPr>
          <p:style>
            <a:lnRef idx="2">
              <a:schemeClr val="accent6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Connecteur droit 26"/>
            <p:cNvSpPr txBox="1"/>
            <p:nvPr/>
          </p:nvSpPr>
          <p:spPr>
            <a:xfrm rot="4467012">
              <a:off x="4776478" y="4301257"/>
              <a:ext cx="135330" cy="1353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900" kern="1200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4934790" y="5583061"/>
            <a:ext cx="1813945" cy="906972"/>
            <a:chOff x="5206932" y="5219209"/>
            <a:chExt cx="1813945" cy="906972"/>
          </a:xfrm>
        </p:grpSpPr>
        <p:sp>
          <p:nvSpPr>
            <p:cNvPr id="47" name="Rectangle à coins arrondis 46"/>
            <p:cNvSpPr/>
            <p:nvPr/>
          </p:nvSpPr>
          <p:spPr>
            <a:xfrm>
              <a:off x="5206932" y="5219209"/>
              <a:ext cx="1813945" cy="9069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ZoneTexte 47"/>
            <p:cNvSpPr txBox="1"/>
            <p:nvPr/>
          </p:nvSpPr>
          <p:spPr>
            <a:xfrm>
              <a:off x="5233496" y="5245773"/>
              <a:ext cx="1760817" cy="8538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/>
                <a:t>Matériel de gymnastique en mauvais état</a:t>
              </a:r>
              <a:endParaRPr lang="fr-FR" sz="1600" kern="1200" dirty="0"/>
            </a:p>
          </p:txBody>
        </p:sp>
      </p:grpSp>
      <p:sp>
        <p:nvSpPr>
          <p:cNvPr id="49" name="ZoneTexte 48"/>
          <p:cNvSpPr txBox="1"/>
          <p:nvPr/>
        </p:nvSpPr>
        <p:spPr>
          <a:xfrm>
            <a:off x="1834991" y="188454"/>
            <a:ext cx="582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temps : Inventaire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1893746" y="876712"/>
            <a:ext cx="2804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2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temps : Tri</a:t>
            </a:r>
            <a:endParaRPr lang="fr-FR" sz="2400" dirty="0"/>
          </a:p>
        </p:txBody>
      </p:sp>
      <p:cxnSp>
        <p:nvCxnSpPr>
          <p:cNvPr id="51" name="Connecteur droit 50"/>
          <p:cNvCxnSpPr/>
          <p:nvPr/>
        </p:nvCxnSpPr>
        <p:spPr>
          <a:xfrm>
            <a:off x="4606831" y="5535313"/>
            <a:ext cx="2316480" cy="9922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4500149" y="3405504"/>
            <a:ext cx="2316480" cy="9922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4606831" y="256792"/>
            <a:ext cx="2316480" cy="9922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38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fr-FR" sz="2800" dirty="0">
                <a:latin typeface="Arial Black" panose="020B0A04020102020204" pitchFamily="34" charset="0"/>
              </a:rPr>
              <a:t>DUERP</a:t>
            </a:r>
            <a:br>
              <a:rPr lang="fr-FR" sz="2800" dirty="0">
                <a:latin typeface="Arial Black" panose="020B0A04020102020204" pitchFamily="34" charset="0"/>
              </a:rPr>
            </a:br>
            <a:r>
              <a:rPr lang="fr-FR" sz="2800" dirty="0">
                <a:latin typeface="Arial Black" panose="020B0A04020102020204" pitchFamily="34" charset="0"/>
              </a:rPr>
              <a:t>Méthode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4"/>
          </p:nvPr>
        </p:nvSpPr>
        <p:spPr bwMode="auto">
          <a:xfrm>
            <a:off x="374370" y="2420888"/>
            <a:ext cx="9126000" cy="343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800" b="1" dirty="0">
                <a:solidFill>
                  <a:srgbClr val="5AA1D8"/>
                </a:solidFill>
                <a:latin typeface="+mj-lt"/>
                <a:cs typeface="Arial" panose="020B0604020202020204" pitchFamily="34" charset="0"/>
              </a:rPr>
              <a:t>L’analyse des conditions de travail consiste à identifier les situations acceptables de celles qui ne le sont pas au travers des aspects liés au bâti, ergonomiques, d’organisation du travail ou de relation entre personnes, ... </a:t>
            </a:r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Méthodologie</a:t>
            </a:r>
            <a:endParaRPr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 smtClean="0"/>
              <a:t>12/07/2021</a:t>
            </a:r>
            <a:endParaRPr lang="fr-FR" cap="all"/>
          </a:p>
        </p:txBody>
      </p:sp>
      <p:sp>
        <p:nvSpPr>
          <p:cNvPr id="8" name="Espace réservé du pied de page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smtClean="0"/>
              <a:t>Florence JOSSERON Conseillère départementale Prévention</a:t>
            </a:r>
            <a:endParaRPr lang="fr-FR"/>
          </a:p>
        </p:txBody>
      </p:sp>
      <p:sp>
        <p:nvSpPr>
          <p:cNvPr id="9" name="Espace réservé du numéro de diapositive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63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lvl="0" algn="ctr" defTabSz="914400">
              <a:spcAft>
                <a:spcPts val="0"/>
              </a:spcAft>
              <a:defRPr/>
            </a:pPr>
            <a:r>
              <a:rPr lang="fr-FR" sz="2000" dirty="0">
                <a:solidFill>
                  <a:prstClr val="black"/>
                </a:solidFill>
              </a:rPr>
              <a:t>Objectifs du Document Unique d’Evaluation des Risques Professionnels:</a:t>
            </a:r>
            <a:br>
              <a:rPr lang="fr-FR" sz="2000" dirty="0">
                <a:solidFill>
                  <a:prstClr val="black"/>
                </a:solidFill>
              </a:rPr>
            </a:br>
            <a:r>
              <a:rPr lang="fr-FR" sz="2000" dirty="0">
                <a:solidFill>
                  <a:prstClr val="black"/>
                </a:solidFill>
              </a:rPr>
              <a:t>(Il se distingue du registre santé et sécurité et du registre incendie)</a:t>
            </a:r>
            <a:br>
              <a:rPr lang="fr-FR" sz="2000" dirty="0">
                <a:solidFill>
                  <a:prstClr val="black"/>
                </a:solidFill>
              </a:rPr>
            </a:b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4"/>
          </p:nvPr>
        </p:nvSpPr>
        <p:spPr bwMode="auto"/>
        <p:txBody>
          <a:bodyPr/>
          <a:lstStyle/>
          <a:p>
            <a:pPr lvl="0" defTabSz="914400">
              <a:spcAft>
                <a:spcPts val="0"/>
              </a:spcAft>
              <a:defRPr/>
            </a:pPr>
            <a:r>
              <a:rPr lang="fr-FR" sz="1600" dirty="0" smtClean="0">
                <a:solidFill>
                  <a:prstClr val="black"/>
                </a:solidFill>
              </a:rPr>
              <a:t>• </a:t>
            </a:r>
            <a:r>
              <a:rPr lang="fr-FR" sz="1600" dirty="0">
                <a:solidFill>
                  <a:prstClr val="black"/>
                </a:solidFill>
              </a:rPr>
              <a:t>Améliorer les conditions matérielles de travail des enseignants (santé et sécurité).</a:t>
            </a:r>
            <a:br>
              <a:rPr lang="fr-FR" sz="1600" dirty="0">
                <a:solidFill>
                  <a:prstClr val="black"/>
                </a:solidFill>
              </a:rPr>
            </a:br>
            <a:endParaRPr lang="fr-FR" sz="1600" dirty="0">
              <a:solidFill>
                <a:prstClr val="black"/>
              </a:solidFill>
            </a:endParaRPr>
          </a:p>
          <a:p>
            <a:pPr lvl="0" defTabSz="914400">
              <a:spcAft>
                <a:spcPts val="0"/>
              </a:spcAft>
              <a:defRPr/>
            </a:pPr>
            <a:r>
              <a:rPr lang="fr-FR" sz="1600" dirty="0">
                <a:solidFill>
                  <a:prstClr val="black"/>
                </a:solidFill>
              </a:rPr>
              <a:t>• Assurer la traçabilité des mesures de sécurité mises en place dans l’école.</a:t>
            </a:r>
            <a:br>
              <a:rPr lang="fr-FR" sz="1600" dirty="0">
                <a:solidFill>
                  <a:prstClr val="black"/>
                </a:solidFill>
              </a:rPr>
            </a:br>
            <a:endParaRPr lang="fr-FR" sz="1600" dirty="0">
              <a:solidFill>
                <a:prstClr val="black"/>
              </a:solidFill>
            </a:endParaRPr>
          </a:p>
          <a:p>
            <a:pPr lvl="0" defTabSz="914400">
              <a:spcAft>
                <a:spcPts val="0"/>
              </a:spcAft>
              <a:defRPr/>
            </a:pPr>
            <a:r>
              <a:rPr lang="fr-FR" sz="1600" dirty="0">
                <a:solidFill>
                  <a:prstClr val="black"/>
                </a:solidFill>
              </a:rPr>
              <a:t>• Disposer d’un document qui sera utilisé pour assurer l’information des nouveaux enseignants et intervenants.</a:t>
            </a:r>
            <a:br>
              <a:rPr lang="fr-FR" sz="1600" dirty="0">
                <a:solidFill>
                  <a:prstClr val="black"/>
                </a:solidFill>
              </a:rPr>
            </a:br>
            <a:endParaRPr lang="fr-FR" sz="1600" dirty="0">
              <a:solidFill>
                <a:prstClr val="black"/>
              </a:solidFill>
            </a:endParaRPr>
          </a:p>
          <a:p>
            <a:pPr lvl="0" defTabSz="914400">
              <a:spcAft>
                <a:spcPts val="0"/>
              </a:spcAft>
              <a:defRPr/>
            </a:pPr>
            <a:r>
              <a:rPr lang="fr-FR" sz="1600" dirty="0">
                <a:solidFill>
                  <a:prstClr val="black"/>
                </a:solidFill>
              </a:rPr>
              <a:t>• Répondre à une obligation règlementaire</a:t>
            </a:r>
            <a:endParaRPr lang="fr-FR" sz="1600" dirty="0">
              <a:solidFill>
                <a:srgbClr val="006699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Méthodologie</a:t>
            </a:r>
            <a:endParaRPr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 smtClean="0"/>
              <a:t>12/07/2021</a:t>
            </a:r>
            <a:endParaRPr lang="fr-FR" cap="all"/>
          </a:p>
        </p:txBody>
      </p:sp>
      <p:sp>
        <p:nvSpPr>
          <p:cNvPr id="8" name="Espace réservé du pied de page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smtClean="0"/>
              <a:t>Florence JOSSERON Conseillère départementale Prévention</a:t>
            </a:r>
            <a:endParaRPr lang="fr-FR"/>
          </a:p>
        </p:txBody>
      </p:sp>
      <p:sp>
        <p:nvSpPr>
          <p:cNvPr id="9" name="Espace réservé du numéro de diapositive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16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lvl="0" defTabSz="1466850" rtl="0">
              <a:spcBef>
                <a:spcPct val="0"/>
              </a:spcBef>
              <a:spcAft>
                <a:spcPct val="35000"/>
              </a:spcAft>
            </a:pPr>
            <a:r>
              <a:rPr lang="fr-FR" sz="2800" kern="1200" dirty="0" smtClean="0"/>
              <a:t>Plusieurs types de risques </a:t>
            </a:r>
            <a:r>
              <a:rPr lang="fr-FR" sz="2800" kern="1200" dirty="0"/>
              <a:t>professionnels :</a:t>
            </a:r>
            <a:br>
              <a:rPr lang="fr-FR" sz="2800" kern="1200" dirty="0"/>
            </a:br>
            <a:endParaRPr lang="fr-FR" sz="2800" kern="1200" dirty="0"/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Méthodologie</a:t>
            </a:r>
            <a:endParaRPr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 smtClean="0"/>
              <a:t>12/07/2021</a:t>
            </a:r>
            <a:endParaRPr lang="fr-FR" cap="all"/>
          </a:p>
        </p:txBody>
      </p:sp>
      <p:sp>
        <p:nvSpPr>
          <p:cNvPr id="8" name="Espace réservé du pied de page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smtClean="0"/>
              <a:t>Florence JOSSERON Conseillère départementale Prévention</a:t>
            </a:r>
            <a:endParaRPr lang="fr-FR"/>
          </a:p>
        </p:txBody>
      </p:sp>
      <p:sp>
        <p:nvSpPr>
          <p:cNvPr id="9" name="Espace réservé du numéro de diapositive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8</a:t>
            </a:fld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389998" y="1628800"/>
            <a:ext cx="9125999" cy="410445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Risque de trébuchement, heurt ou autre perturbation du mouvement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Risque de chute de hauteur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Risque lié à la charge physique de travail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Risques liés aux effondrements et aux chutes d'objets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Risques liés à la manutention mécanique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Risques liés aux circulations internes de véhicules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Risques routiers en mission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Risques liés aux produits, aux émissions et aux déchets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Risques liés aux agents biologiques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Risques </a:t>
            </a:r>
            <a:r>
              <a:rPr lang="fr-FR" sz="1400" dirty="0"/>
              <a:t>liés aux </a:t>
            </a:r>
            <a:r>
              <a:rPr lang="fr-FR" sz="1400" dirty="0" smtClean="0"/>
              <a:t>équipements </a:t>
            </a:r>
            <a:r>
              <a:rPr lang="fr-FR" sz="1400" dirty="0"/>
              <a:t>de travail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Risques et nuisances liés au bruit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Risques liés aux ambiances lumineuses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Risques liés aux rayonnements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Risques liés aux ambiances thermiques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Risques d'incendie, explosion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Risques liés à l'électricité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Risques psychosociaux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913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defTabSz="914400">
              <a:defRPr/>
            </a:pPr>
            <a:r>
              <a:rPr lang="fr-FR" sz="2800" dirty="0"/>
              <a:t>Les Risques Psycho-Sociaux</a:t>
            </a:r>
          </a:p>
        </p:txBody>
      </p:sp>
      <p:sp>
        <p:nvSpPr>
          <p:cNvPr id="6" name="Espace réservé du texte 8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Méthodologie</a:t>
            </a:r>
            <a:endParaRPr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 smtClean="0"/>
              <a:t>12/07/2021</a:t>
            </a:r>
            <a:endParaRPr lang="fr-FR" cap="all"/>
          </a:p>
        </p:txBody>
      </p:sp>
      <p:sp>
        <p:nvSpPr>
          <p:cNvPr id="8" name="Espace réservé du pied de page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smtClean="0"/>
              <a:t>Florence JOSSERON Conseillère départementale Prévention</a:t>
            </a:r>
            <a:endParaRPr lang="fr-FR"/>
          </a:p>
        </p:txBody>
      </p:sp>
      <p:sp>
        <p:nvSpPr>
          <p:cNvPr id="9" name="Espace réservé du numéro de diapositive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9</a:t>
            </a:fld>
            <a:endParaRPr lang="fr-FR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556574516"/>
              </p:ext>
            </p:extLst>
          </p:nvPr>
        </p:nvGraphicFramePr>
        <p:xfrm>
          <a:off x="390525" y="1844675"/>
          <a:ext cx="9124950" cy="40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724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ED558D-B95A-4316-827E-A59045B46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63ED558D-B95A-4316-827E-A59045B46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7602255-F870-42E0-B338-295F34673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17602255-F870-42E0-B338-295F34673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Arial"/>
        <a:cs typeface="Arial"/>
      </a:majorFont>
      <a:minorFont>
        <a:latin typeface="Marianne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150</TotalTime>
  <Words>902</Words>
  <Application>Microsoft Office PowerPoint</Application>
  <DocSecurity>0</DocSecurity>
  <PresentationFormat>Format A4 (210 x 297 mm)</PresentationFormat>
  <Paragraphs>163</Paragraphs>
  <Slides>19</Slides>
  <Notes>1</Notes>
  <HiddenSlides>4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Arial Narrow</vt:lpstr>
      <vt:lpstr>Calibri</vt:lpstr>
      <vt:lpstr>Marianne</vt:lpstr>
      <vt:lpstr>MINISTÈRIEL</vt:lpstr>
      <vt:lpstr>Présentation PowerPoint</vt:lpstr>
      <vt:lpstr>Présentation PowerPoint</vt:lpstr>
      <vt:lpstr>DUERP Objectifs</vt:lpstr>
      <vt:lpstr>Présentation PowerPoint</vt:lpstr>
      <vt:lpstr>Présentation PowerPoint</vt:lpstr>
      <vt:lpstr>DUERP Méthode</vt:lpstr>
      <vt:lpstr>Objectifs du Document Unique d’Evaluation des Risques Professionnels: (Il se distingue du registre santé et sécurité et du registre incendie) </vt:lpstr>
      <vt:lpstr>Plusieurs types de risques professionnels : </vt:lpstr>
      <vt:lpstr>Les Risques Psycho-Sociaux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Ne pas oublier d’intégrer  dans le DUERP </vt:lpstr>
      <vt:lpstr>Présentation PowerPoint</vt:lpstr>
      <vt:lpstr>Présentation PowerPoint</vt:lpstr>
    </vt:vector>
  </TitlesOfParts>
  <Manager>Client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A4</dc:title>
  <dc:subject>Client</dc:subject>
  <dc:creator>Microsoft Office User</dc:creator>
  <cp:keywords/>
  <dc:description/>
  <cp:lastModifiedBy>Florence JOSSERON</cp:lastModifiedBy>
  <cp:revision>27</cp:revision>
  <dcterms:created xsi:type="dcterms:W3CDTF">2020-07-03T12:53:24Z</dcterms:created>
  <dcterms:modified xsi:type="dcterms:W3CDTF">2021-09-14T08:51:25Z</dcterms:modified>
  <cp:category/>
  <dc:identifier/>
  <cp:contentStatus>Final</cp:contentStatus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  <property fmtid="{D5CDD505-2E9C-101B-9397-08002B2CF9AE}" pid="3" name="_MarkAsFinal">
    <vt:bool>true</vt:bool>
  </property>
</Properties>
</file>