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62" r:id="rId4"/>
    <p:sldId id="266" r:id="rId5"/>
    <p:sldId id="270" r:id="rId6"/>
    <p:sldId id="272" r:id="rId7"/>
    <p:sldId id="268" r:id="rId8"/>
    <p:sldId id="269" r:id="rId9"/>
    <p:sldId id="271" r:id="rId10"/>
    <p:sldId id="264" r:id="rId11"/>
    <p:sldId id="261" r:id="rId12"/>
    <p:sldId id="273" r:id="rId13"/>
    <p:sldId id="274" r:id="rId14"/>
    <p:sldId id="276" r:id="rId15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0B5"/>
    <a:srgbClr val="FFFFFF"/>
    <a:srgbClr val="7D8EBE"/>
    <a:srgbClr val="A9D678"/>
    <a:srgbClr val="85C440"/>
    <a:srgbClr val="889BD1"/>
    <a:srgbClr val="D81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142" d="100"/>
          <a:sy n="142" d="100"/>
        </p:scale>
        <p:origin x="67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E4DA-59F6-4582-8798-98F826DC796A}" type="datetimeFigureOut">
              <a:rPr lang="fr-FR" smtClean="0"/>
              <a:t>02/09/2024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CA7AB-448C-423E-9E70-6731B4775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68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A7AB-448C-423E-9E70-6731B47759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5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A7AB-448C-423E-9E70-6731B47759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96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 dirty="0"/>
              <a:t>ADAGE</a:t>
            </a:r>
            <a:endParaRPr dirty="0"/>
          </a:p>
          <a:p>
            <a:pPr lvl="1">
              <a:defRPr/>
            </a:pPr>
            <a:r>
              <a:rPr lang="fr-FR" dirty="0"/>
              <a:t>Application dédiée à la généralisation de </a:t>
            </a:r>
            <a:r>
              <a:rPr lang="fr-FR" dirty="0" smtClean="0"/>
              <a:t>l’éducation artistique et culturelle (EAC)</a:t>
            </a:r>
            <a:endParaRPr dirty="0"/>
          </a:p>
          <a:p>
            <a:pPr lvl="1"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dirty="0" smtClean="0"/>
              <a:t>Septembre 2024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Direction générale de l’enseignement scolaire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814"/>
          <a:stretch/>
        </p:blipFill>
        <p:spPr bwMode="auto">
          <a:xfrm>
            <a:off x="360000" y="2668660"/>
            <a:ext cx="4653676" cy="1991322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ouvrez </a:t>
            </a:r>
            <a:r>
              <a:rPr lang="fr-FR" sz="1100" dirty="0"/>
              <a:t>l’intranet académique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renseignez </a:t>
            </a:r>
            <a:r>
              <a:rPr lang="fr-FR" sz="1100" dirty="0"/>
              <a:t>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choisissez </a:t>
            </a:r>
            <a:r>
              <a:rPr lang="fr-FR" sz="1100" dirty="0"/>
              <a:t>le domaine </a:t>
            </a:r>
            <a:r>
              <a:rPr lang="fr-FR" sz="1100" dirty="0" smtClean="0"/>
              <a:t>«</a:t>
            </a:r>
            <a:r>
              <a:rPr lang="fr-FR" sz="1100" dirty="0"/>
              <a:t> Scolarité du </a:t>
            </a:r>
            <a:r>
              <a:rPr lang="fr-FR" sz="1100" dirty="0" smtClean="0"/>
              <a:t>1er </a:t>
            </a:r>
            <a:r>
              <a:rPr lang="fr-FR" sz="1100" dirty="0"/>
              <a:t>degré »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cliquez </a:t>
            </a:r>
            <a:r>
              <a:rPr lang="fr-FR" sz="1100" dirty="0"/>
              <a:t>sur « ADAGE - Application </a:t>
            </a:r>
            <a:r>
              <a:rPr lang="fr-FR" sz="1100" dirty="0" smtClean="0"/>
              <a:t>dédiée à </a:t>
            </a:r>
            <a:r>
              <a:rPr lang="fr-FR" sz="1100" dirty="0"/>
              <a:t>la </a:t>
            </a:r>
            <a:r>
              <a:rPr lang="fr-FR" sz="1100" dirty="0" smtClean="0"/>
              <a:t>généralisation </a:t>
            </a:r>
            <a:r>
              <a:rPr lang="fr-FR" sz="1100" dirty="0"/>
              <a:t>de l'EAC » dans la rubrique </a:t>
            </a:r>
            <a:r>
              <a:rPr lang="fr-FR" sz="1100" dirty="0" smtClean="0"/>
              <a:t>                   « </a:t>
            </a:r>
            <a:r>
              <a:rPr lang="fr-FR" sz="1100" dirty="0"/>
              <a:t>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80528" y="1952610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Je renseigne ou </a:t>
            </a:r>
            <a:r>
              <a:rPr lang="fr-FR" sz="2400" b="1" cap="all" dirty="0" smtClean="0"/>
              <a:t>MODIFIE </a:t>
            </a:r>
            <a:r>
              <a:rPr lang="fr-FR" sz="2400" b="1" cap="all" dirty="0"/>
              <a:t>mes </a:t>
            </a:r>
            <a:r>
              <a:rPr lang="fr-FR" sz="2400" b="1" cap="all" dirty="0" smtClean="0"/>
              <a:t>projets</a:t>
            </a:r>
            <a:endParaRPr lang="fr-FR" sz="2400" b="1" cap="al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/>
          <p:nvPr/>
        </p:nvSpPr>
        <p:spPr bwMode="gray">
          <a:xfrm>
            <a:off x="2987188" y="323517"/>
            <a:ext cx="5763751" cy="1027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fr-FR" sz="1050" b="0" dirty="0" smtClean="0"/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0" dirty="0" smtClean="0"/>
              <a:t>Choisir </a:t>
            </a:r>
            <a:r>
              <a:rPr lang="fr-FR" sz="1050" b="0" dirty="0"/>
              <a:t>«Projets EAC », puis « Les projets ». Vous ouvrez ainsi le volet culturel du projet </a:t>
            </a:r>
            <a:r>
              <a:rPr lang="fr-FR" sz="1050" b="0" dirty="0" smtClean="0"/>
              <a:t>d’école. </a:t>
            </a:r>
            <a:r>
              <a:rPr lang="fr-FR" sz="1050" b="0" dirty="0"/>
              <a:t>Il regroupe </a:t>
            </a:r>
            <a:r>
              <a:rPr lang="fr-FR" sz="1050" dirty="0"/>
              <a:t>l’ensemble des projets d’éducation artistique et culturelle </a:t>
            </a:r>
            <a:r>
              <a:rPr lang="fr-FR" sz="1050" b="0" dirty="0"/>
              <a:t>portés par les équipes pédagogiques de </a:t>
            </a:r>
            <a:r>
              <a:rPr lang="fr-FR" sz="1050" b="0" dirty="0" smtClean="0"/>
              <a:t>votre école.</a:t>
            </a:r>
            <a:endParaRPr lang="fr-FR" sz="1050" b="0" dirty="0"/>
          </a:p>
          <a:p>
            <a:pPr>
              <a:lnSpc>
                <a:spcPts val="1400"/>
              </a:lnSpc>
              <a:defRPr/>
            </a:pPr>
            <a:r>
              <a:rPr lang="fr-FR" sz="1050" b="0" dirty="0"/>
              <a:t>Il vous permet de </a:t>
            </a:r>
            <a:r>
              <a:rPr lang="fr-FR" sz="1050" dirty="0" smtClean="0"/>
              <a:t>renseigner, modifier, supprimer ou annuler </a:t>
            </a:r>
            <a:r>
              <a:rPr lang="fr-FR" sz="1050" dirty="0"/>
              <a:t>vos </a:t>
            </a:r>
            <a:r>
              <a:rPr lang="fr-FR" sz="1050" dirty="0" smtClean="0"/>
              <a:t>projets</a:t>
            </a:r>
            <a:r>
              <a:rPr lang="fr-FR" sz="1050" b="0" dirty="0" smtClean="0"/>
              <a:t>.</a:t>
            </a:r>
            <a:endParaRPr lang="fr-FR" sz="1050" b="0" dirty="0"/>
          </a:p>
        </p:txBody>
      </p:sp>
      <p:sp>
        <p:nvSpPr>
          <p:cNvPr id="11" name="Rectangle 10"/>
          <p:cNvSpPr/>
          <p:nvPr/>
        </p:nvSpPr>
        <p:spPr>
          <a:xfrm>
            <a:off x="2523943" y="1391229"/>
            <a:ext cx="6228658" cy="539428"/>
          </a:xfrm>
          <a:prstGeom prst="rect">
            <a:avLst/>
          </a:prstGeom>
          <a:solidFill>
            <a:srgbClr val="D81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ATTENTION : LES </a:t>
            </a:r>
            <a:r>
              <a:rPr lang="fr-FR" sz="1000" b="1">
                <a:solidFill>
                  <a:schemeClr val="bg1"/>
                </a:solidFill>
              </a:rPr>
              <a:t>APPELS </a:t>
            </a:r>
            <a:r>
              <a:rPr lang="fr-FR" sz="1000" b="1" smtClean="0">
                <a:solidFill>
                  <a:schemeClr val="bg1"/>
                </a:solidFill>
              </a:rPr>
              <a:t>À </a:t>
            </a:r>
            <a:r>
              <a:rPr lang="fr-FR" sz="1000" b="1" dirty="0">
                <a:solidFill>
                  <a:schemeClr val="bg1"/>
                </a:solidFill>
              </a:rPr>
              <a:t>PROJETS SONT DES INSCRIPTIONS VIA ADAGE. </a:t>
            </a:r>
            <a:endParaRPr lang="fr-FR" sz="1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TOUS </a:t>
            </a:r>
            <a:r>
              <a:rPr lang="fr-FR" sz="1000" b="1" dirty="0">
                <a:solidFill>
                  <a:schemeClr val="bg1"/>
                </a:solidFill>
              </a:rPr>
              <a:t>LES AUTRES PROJETS SONT </a:t>
            </a:r>
            <a:r>
              <a:rPr lang="fr-FR" sz="1000" b="1" dirty="0" smtClean="0">
                <a:solidFill>
                  <a:schemeClr val="bg1"/>
                </a:solidFill>
              </a:rPr>
              <a:t>DÉCLARATIFS </a:t>
            </a:r>
            <a:r>
              <a:rPr lang="fr-FR" sz="1000" b="1" dirty="0">
                <a:solidFill>
                  <a:schemeClr val="bg1"/>
                </a:solidFill>
              </a:rPr>
              <a:t>et ne valent pas inscription à un </a:t>
            </a:r>
            <a:r>
              <a:rPr lang="fr-FR" sz="1000" b="1" dirty="0" smtClean="0">
                <a:solidFill>
                  <a:schemeClr val="bg1"/>
                </a:solidFill>
              </a:rPr>
              <a:t>dispositif.</a:t>
            </a:r>
            <a:endParaRPr lang="fr-FR" sz="1000" b="1" dirty="0">
              <a:solidFill>
                <a:schemeClr val="bg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256882" y="409721"/>
            <a:ext cx="1658934" cy="1513957"/>
            <a:chOff x="1262546" y="457981"/>
            <a:chExt cx="1726187" cy="171689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3"/>
            <a:srcRect l="5447" r="5562"/>
            <a:stretch/>
          </p:blipFill>
          <p:spPr>
            <a:xfrm>
              <a:off x="1265407" y="500466"/>
              <a:ext cx="1198835" cy="1674406"/>
            </a:xfrm>
            <a:prstGeom prst="rect">
              <a:avLst/>
            </a:prstGeom>
            <a:ln w="19050">
              <a:solidFill>
                <a:srgbClr val="5970B5"/>
              </a:solidFill>
            </a:ln>
          </p:spPr>
        </p:pic>
        <p:sp>
          <p:nvSpPr>
            <p:cNvPr id="19" name="Flèche vers le bas 18"/>
            <p:cNvSpPr/>
            <p:nvPr/>
          </p:nvSpPr>
          <p:spPr>
            <a:xfrm rot="5400000">
              <a:off x="2315858" y="269737"/>
              <a:ext cx="484632" cy="861119"/>
            </a:xfrm>
            <a:prstGeom prst="downArrow">
              <a:avLst/>
            </a:prstGeom>
            <a:solidFill>
              <a:srgbClr val="7BF428"/>
            </a:solidFill>
            <a:ln w="19050">
              <a:solidFill>
                <a:srgbClr val="597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262546" y="942609"/>
              <a:ext cx="714147" cy="237242"/>
            </a:xfrm>
            <a:prstGeom prst="rect">
              <a:avLst/>
            </a:prstGeom>
            <a:noFill/>
            <a:ln w="19050">
              <a:solidFill>
                <a:srgbClr val="7BF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41337" y="58448"/>
            <a:ext cx="4123245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Renseigner ou modifier des projets : le projet d’école </a:t>
            </a:r>
            <a:endParaRPr lang="fr-FR" sz="1200" b="1" dirty="0">
              <a:solidFill>
                <a:srgbClr val="5970B5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03" y="2060522"/>
            <a:ext cx="8463230" cy="19525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3377" y="2044368"/>
            <a:ext cx="8507095" cy="196754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avec flèche vers le haut 9"/>
          <p:cNvSpPr/>
          <p:nvPr/>
        </p:nvSpPr>
        <p:spPr bwMode="auto">
          <a:xfrm>
            <a:off x="6250357" y="3632599"/>
            <a:ext cx="2814123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CF99CA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Autres projets n’entrent pas dans les deux premières catégories et sont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définis de manière générique : projet articulant les trois piliers de l’EAC, action de sensibilisation artistique, </a:t>
            </a:r>
            <a:r>
              <a:rPr lang="fr-FR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rencontre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avec des artistes, etc.</a:t>
            </a:r>
          </a:p>
        </p:txBody>
      </p:sp>
      <p:sp>
        <p:nvSpPr>
          <p:cNvPr id="8" name="Rectangle avec flèche vers le haut 7"/>
          <p:cNvSpPr/>
          <p:nvPr/>
        </p:nvSpPr>
        <p:spPr bwMode="auto">
          <a:xfrm>
            <a:off x="313377" y="3632599"/>
            <a:ext cx="2444886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Chorale,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classe à horaires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aménagés,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classe orchestre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2934438" y="3632599"/>
            <a:ext cx="3240360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dispositifs (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appels à projets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hors appels à projets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École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cinéma,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Concours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de la résistance, Création en cours, appels à projets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départementaux,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etc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1" name="Rectangle avec flèche vers la gauche 20"/>
          <p:cNvSpPr/>
          <p:nvPr/>
        </p:nvSpPr>
        <p:spPr bwMode="auto">
          <a:xfrm>
            <a:off x="2915816" y="1978021"/>
            <a:ext cx="1728192" cy="592905"/>
          </a:xfrm>
          <a:prstGeom prst="leftArrowCallout">
            <a:avLst>
              <a:gd name="adj1" fmla="val 27448"/>
              <a:gd name="adj2" fmla="val 25000"/>
              <a:gd name="adj3" fmla="val 25000"/>
              <a:gd name="adj4" fmla="val 84991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17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3091156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/>
          <p:cNvGrpSpPr/>
          <p:nvPr/>
        </p:nvGrpSpPr>
        <p:grpSpPr bwMode="auto">
          <a:xfrm>
            <a:off x="399855" y="997313"/>
            <a:ext cx="4312393" cy="360041"/>
            <a:chOff x="611560" y="915566"/>
            <a:chExt cx="4312393" cy="36004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rcRect l="5883" t="63873" r="88235" b="22242"/>
            <a:stretch/>
          </p:blipFill>
          <p:spPr bwMode="auto">
            <a:xfrm>
              <a:off x="611560" y="915566"/>
              <a:ext cx="432048" cy="36004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rcRect l="38235" t="63873" r="55883" b="22241"/>
            <a:stretch/>
          </p:blipFill>
          <p:spPr bwMode="auto">
            <a:xfrm>
              <a:off x="1187624" y="915566"/>
              <a:ext cx="432048" cy="36004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rcRect l="70588" t="63873" r="24510" b="22242"/>
            <a:stretch/>
          </p:blipFill>
          <p:spPr bwMode="auto">
            <a:xfrm>
              <a:off x="1763689" y="915566"/>
              <a:ext cx="359999" cy="360000"/>
            </a:xfrm>
            <a:prstGeom prst="rect">
              <a:avLst/>
            </a:prstGeom>
          </p:spPr>
        </p:pic>
        <p:sp>
          <p:nvSpPr>
            <p:cNvPr id="9" name="Titre 1"/>
            <p:cNvSpPr txBox="1"/>
            <p:nvPr/>
          </p:nvSpPr>
          <p:spPr bwMode="gray">
            <a:xfrm>
              <a:off x="2267705" y="1051729"/>
              <a:ext cx="2656248" cy="223838"/>
            </a:xfrm>
            <a:prstGeom prst="rect">
              <a:avLst/>
            </a:prstGeom>
            <a:grp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>
                <a:lnSpc>
                  <a:spcPct val="90000"/>
                </a:lnSpc>
                <a:spcBef>
                  <a:spcPts val="0"/>
                </a:spcBef>
                <a:buNone/>
                <a:defRPr sz="255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fr-FR" sz="1050" b="0" dirty="0"/>
                <a:t>Utiliser « + » pour créer un nouveau projet.</a:t>
              </a:r>
            </a:p>
          </p:txBody>
        </p:sp>
      </p:grpSp>
      <p:sp>
        <p:nvSpPr>
          <p:cNvPr id="17" name="Titre 1"/>
          <p:cNvSpPr txBox="1"/>
          <p:nvPr/>
        </p:nvSpPr>
        <p:spPr bwMode="gray">
          <a:xfrm>
            <a:off x="403858" y="1661580"/>
            <a:ext cx="8416614" cy="421463"/>
          </a:xfrm>
          <a:prstGeom prst="rect">
            <a:avLst/>
          </a:prstGeom>
          <a:grpFill/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  <a:defRPr/>
            </a:pPr>
            <a:r>
              <a:rPr lang="fr-FR" sz="1050" b="0" dirty="0" smtClean="0"/>
              <a:t>Vous pouvez aussi ouvrir un projet existant en cliquant sur l’une des trois catégories colorées. Ci-dessous, un exemple de la catégorie violette « Autres projets ».</a:t>
            </a:r>
          </a:p>
          <a:p>
            <a:pPr>
              <a:defRPr/>
            </a:pPr>
            <a:endParaRPr lang="fr-FR" sz="1050" b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79" y="2178700"/>
            <a:ext cx="8366055" cy="2016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191943" y="277477"/>
            <a:ext cx="4123245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Renseigner ou modifier des projets : le projet d‘école </a:t>
            </a:r>
            <a:endParaRPr lang="fr-FR" sz="1200" b="1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5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441579"/>
            <a:ext cx="4824536" cy="2785892"/>
          </a:xfrm>
          <a:prstGeom prst="rect">
            <a:avLst/>
          </a:prstGeom>
          <a:ln w="19050">
            <a:solidFill>
              <a:srgbClr val="7D8EBE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395536" y="1441579"/>
            <a:ext cx="3384376" cy="1985830"/>
          </a:xfrm>
          <a:prstGeom prst="rect">
            <a:avLst/>
          </a:prstGeom>
          <a:noFill/>
          <a:ln>
            <a:solidFill>
              <a:srgbClr val="5970B5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Pour </a:t>
            </a:r>
            <a:r>
              <a:rPr lang="fr-FR" sz="1050" dirty="0" smtClean="0">
                <a:solidFill>
                  <a:srgbClr val="4663B4"/>
                </a:solidFill>
              </a:rPr>
              <a:t>les dispositifs </a:t>
            </a:r>
            <a:r>
              <a:rPr lang="fr-FR" sz="1050" b="1" dirty="0" smtClean="0">
                <a:solidFill>
                  <a:srgbClr val="4663B4"/>
                </a:solidFill>
              </a:rPr>
              <a:t>hors appels à projets</a:t>
            </a:r>
            <a:r>
              <a:rPr lang="fr-FR" sz="1050" b="1" dirty="0" smtClean="0">
                <a:solidFill>
                  <a:schemeClr val="tx1"/>
                </a:solidFill>
              </a:rPr>
              <a:t> </a:t>
            </a:r>
            <a:r>
              <a:rPr lang="fr-FR" sz="1050" dirty="0">
                <a:solidFill>
                  <a:schemeClr val="tx1"/>
                </a:solidFill>
              </a:rPr>
              <a:t>et </a:t>
            </a:r>
            <a:r>
              <a:rPr lang="fr-FR" sz="1050" dirty="0" smtClean="0">
                <a:solidFill>
                  <a:schemeClr val="tx1"/>
                </a:solidFill>
              </a:rPr>
              <a:t>les </a:t>
            </a:r>
            <a:r>
              <a:rPr lang="fr-FR" sz="1050" dirty="0" smtClean="0">
                <a:solidFill>
                  <a:srgbClr val="B35BAA"/>
                </a:solidFill>
              </a:rPr>
              <a:t>Autres projets </a:t>
            </a:r>
            <a:r>
              <a:rPr lang="fr-FR" sz="1050" dirty="0" smtClean="0">
                <a:solidFill>
                  <a:schemeClr val="tx1"/>
                </a:solidFill>
              </a:rPr>
              <a:t>:</a:t>
            </a:r>
            <a:endParaRPr lang="fr-FR" sz="1050" dirty="0">
              <a:solidFill>
                <a:schemeClr val="tx1"/>
              </a:solidFill>
            </a:endParaRP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Vous </a:t>
            </a: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pouvez renseigner un budget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prévisionnel.</a:t>
            </a: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  <a:ea typeface="+mj-ea"/>
                <a:cs typeface="+mj-cs"/>
              </a:rPr>
              <a:t>Ce </a:t>
            </a:r>
            <a:r>
              <a:rPr lang="fr-FR" sz="1050" b="1" dirty="0">
                <a:solidFill>
                  <a:schemeClr val="tx1"/>
                </a:solidFill>
                <a:ea typeface="+mj-ea"/>
                <a:cs typeface="+mj-cs"/>
              </a:rPr>
              <a:t>budget est destiné au dialogue interne au sein de votre </a:t>
            </a:r>
            <a:r>
              <a:rPr lang="fr-FR" sz="1050" b="1" dirty="0" smtClean="0">
                <a:solidFill>
                  <a:schemeClr val="tx1"/>
                </a:solidFill>
                <a:ea typeface="+mj-ea"/>
                <a:cs typeface="+mj-cs"/>
              </a:rPr>
              <a:t>école </a:t>
            </a: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(direction, collègues,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conseil d’école).</a:t>
            </a:r>
            <a:endParaRPr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95536" y="811509"/>
            <a:ext cx="166584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Budget prévisionnel</a:t>
            </a:r>
            <a:endParaRPr lang="fr-FR" sz="1200" b="1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4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51920" y="1491629"/>
            <a:ext cx="4680520" cy="2521373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467820" y="1491630"/>
            <a:ext cx="3240360" cy="2521373"/>
          </a:xfrm>
          <a:prstGeom prst="rect">
            <a:avLst/>
          </a:prstGeom>
          <a:noFill/>
          <a:ln>
            <a:solidFill>
              <a:srgbClr val="5970B5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la fin de chaque projet, complétez le bilan.</a:t>
            </a:r>
            <a:endParaRPr dirty="0"/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bilan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 partagé avec les rédacteurs de projets de votre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école et la direction (directeur, IEN).</a:t>
            </a:r>
            <a:endParaRPr dirty="0"/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peut rendre compte :</a:t>
            </a:r>
            <a:endParaRPr dirty="0"/>
          </a:p>
          <a:p>
            <a:pPr lvl="1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points positifs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(bénéfices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pour les élèves à la fois sur le plan des apprentissages et du comportement, ouverture culturelle,  rayonnement dans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l’école, etc.)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  <a:endParaRPr dirty="0"/>
          </a:p>
          <a:p>
            <a:pPr lvl="1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difficultés (organisation, conduite du projet, partenariat,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déplacements, etc.).</a:t>
            </a:r>
            <a:endParaRPr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879468"/>
            <a:ext cx="1425390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Bilan des projets</a:t>
            </a:r>
            <a:endParaRPr lang="fr-FR" sz="1200" b="1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68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 bwMode="auto">
          <a:xfrm>
            <a:off x="2915816" y="18356"/>
            <a:ext cx="6944925" cy="77276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validation des projets » permet de suivre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niveau de validation de chaque projet : </a:t>
            </a:r>
          </a:p>
          <a:p>
            <a:pPr>
              <a:lnSpc>
                <a:spcPts val="1400"/>
              </a:lnSpc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avis de l’IEN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et/ou 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avis de la commission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étudie le projet dans le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cadre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d’un appel à projets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7" y="4034649"/>
            <a:ext cx="2665899" cy="10800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539552" y="862154"/>
            <a:ext cx="8136904" cy="3713298"/>
            <a:chOff x="539552" y="874676"/>
            <a:chExt cx="8136904" cy="3713298"/>
          </a:xfrm>
        </p:grpSpPr>
        <p:grpSp>
          <p:nvGrpSpPr>
            <p:cNvPr id="6" name="Groupe 5"/>
            <p:cNvGrpSpPr/>
            <p:nvPr/>
          </p:nvGrpSpPr>
          <p:grpSpPr>
            <a:xfrm>
              <a:off x="539552" y="874676"/>
              <a:ext cx="8136904" cy="3713298"/>
              <a:chOff x="539552" y="1075141"/>
              <a:chExt cx="8136904" cy="3713298"/>
            </a:xfrm>
          </p:grpSpPr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9552" y="1075141"/>
                <a:ext cx="8136904" cy="3713298"/>
              </a:xfrm>
              <a:prstGeom prst="rect">
                <a:avLst/>
              </a:prstGeom>
              <a:ln w="19050">
                <a:solidFill>
                  <a:srgbClr val="5970B5"/>
                </a:solidFill>
              </a:ln>
            </p:spPr>
          </p:pic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7866" y="2034000"/>
                <a:ext cx="562286" cy="144000"/>
              </a:xfrm>
              <a:prstGeom prst="rect">
                <a:avLst/>
              </a:prstGeom>
            </p:spPr>
          </p:pic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200" y="3810784"/>
              <a:ext cx="4536504" cy="326277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 bwMode="auto">
          <a:xfrm>
            <a:off x="539875" y="874052"/>
            <a:ext cx="8136904" cy="368950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147637" y="264528"/>
            <a:ext cx="1786066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70B5"/>
                </a:solidFill>
              </a:rPr>
              <a:t>V</a:t>
            </a:r>
            <a:r>
              <a:rPr lang="fr-FR" sz="1200" b="1" dirty="0" smtClean="0">
                <a:solidFill>
                  <a:srgbClr val="5970B5"/>
                </a:solidFill>
              </a:rPr>
              <a:t>alidation </a:t>
            </a:r>
            <a:r>
              <a:rPr lang="fr-FR" sz="1200" b="1" dirty="0">
                <a:solidFill>
                  <a:srgbClr val="5970B5"/>
                </a:solidFill>
              </a:rPr>
              <a:t>des projets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121320" y="1584464"/>
            <a:ext cx="1080120" cy="216024"/>
          </a:xfrm>
          <a:prstGeom prst="rect">
            <a:avLst/>
          </a:prstGeom>
          <a:noFill/>
          <a:ln>
            <a:solidFill>
              <a:srgbClr val="D81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solidFill>
                  <a:srgbClr val="D81F94"/>
                </a:solidFill>
              </a:ln>
              <a:noFill/>
            </a:endParaRPr>
          </a:p>
        </p:txBody>
      </p:sp>
      <p:sp>
        <p:nvSpPr>
          <p:cNvPr id="23" name="Rectangle avec flèche vers la gauche 22"/>
          <p:cNvSpPr/>
          <p:nvPr/>
        </p:nvSpPr>
        <p:spPr bwMode="auto">
          <a:xfrm>
            <a:off x="6009752" y="1440448"/>
            <a:ext cx="1584176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720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2121320" y="899273"/>
            <a:ext cx="650480" cy="216024"/>
          </a:xfrm>
          <a:prstGeom prst="rect">
            <a:avLst/>
          </a:prstGeom>
          <a:noFill/>
          <a:ln>
            <a:solidFill>
              <a:srgbClr val="D81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ln>
                <a:solidFill>
                  <a:srgbClr val="D81F94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6124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14098" y="843558"/>
            <a:ext cx="7632774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400" dirty="0"/>
              <a:t>ADAGE </a:t>
            </a:r>
            <a:r>
              <a:rPr lang="fr-FR" sz="1400" dirty="0" smtClean="0"/>
              <a:t>vous </a:t>
            </a:r>
            <a:r>
              <a:rPr lang="fr-FR" sz="1400" dirty="0"/>
              <a:t>permet </a:t>
            </a:r>
            <a:r>
              <a:rPr lang="fr-FR" sz="1400" dirty="0" smtClean="0"/>
              <a:t>de vous </a:t>
            </a:r>
            <a:r>
              <a:rPr lang="fr-FR" sz="1400" b="1" dirty="0" smtClean="0"/>
              <a:t>inscrire à des dispositifs </a:t>
            </a:r>
            <a:r>
              <a:rPr lang="fr-FR" sz="1400" dirty="0" smtClean="0"/>
              <a:t>et de </a:t>
            </a:r>
            <a:r>
              <a:rPr lang="fr-FR" sz="1400" b="1" dirty="0" smtClean="0"/>
              <a:t>renseigner tous vos projets d’éducation artistique et culturelle (EAC)</a:t>
            </a:r>
            <a:r>
              <a:rPr lang="fr-FR" sz="1400" dirty="0" smtClean="0"/>
              <a:t>.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/>
              <a:t>Les informations renseignées alimentent les </a:t>
            </a:r>
            <a:r>
              <a:rPr lang="fr-FR" sz="1400" b="1" dirty="0"/>
              <a:t>attestations individuelles des parcours EAC des élèves. 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/>
              <a:t>Vous pourrez prendre connaissance </a:t>
            </a:r>
            <a:r>
              <a:rPr lang="fr-FR" sz="1400" dirty="0"/>
              <a:t>de </a:t>
            </a:r>
            <a:r>
              <a:rPr lang="fr-FR" sz="1400" dirty="0" smtClean="0"/>
              <a:t>tous </a:t>
            </a:r>
            <a:r>
              <a:rPr lang="fr-FR" sz="1400" dirty="0"/>
              <a:t>les </a:t>
            </a:r>
            <a:r>
              <a:rPr lang="fr-FR" sz="1400" b="1" dirty="0" smtClean="0"/>
              <a:t>projets EAC des équipes pédagogiques de votre école</a:t>
            </a:r>
            <a:r>
              <a:rPr lang="fr-FR" sz="1400" dirty="0" smtClean="0"/>
              <a:t>.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/>
              <a:t>L’application est conçue </a:t>
            </a:r>
            <a:r>
              <a:rPr lang="fr-FR" sz="1400" dirty="0"/>
              <a:t>pour faciliter le </a:t>
            </a:r>
            <a:r>
              <a:rPr lang="fr-FR" sz="1400" b="1" dirty="0" smtClean="0"/>
              <a:t>dialogue, </a:t>
            </a:r>
            <a:r>
              <a:rPr lang="fr-FR" sz="1400" dirty="0"/>
              <a:t>au sein de </a:t>
            </a:r>
            <a:r>
              <a:rPr lang="fr-FR" sz="1400" dirty="0" smtClean="0"/>
              <a:t>l’école </a:t>
            </a:r>
            <a:r>
              <a:rPr lang="fr-FR" sz="1400" dirty="0"/>
              <a:t>entre pairs, avec la direction</a:t>
            </a:r>
            <a:r>
              <a:rPr lang="fr-FR" sz="1400" dirty="0" smtClean="0"/>
              <a:t>, avec les partenaires culturels, </a:t>
            </a:r>
            <a:r>
              <a:rPr lang="fr-FR" sz="1400" dirty="0"/>
              <a:t>pour préparer </a:t>
            </a:r>
            <a:r>
              <a:rPr lang="fr-FR" sz="1400" dirty="0" smtClean="0"/>
              <a:t>les projets, les </a:t>
            </a:r>
            <a:r>
              <a:rPr lang="fr-FR" sz="1400" dirty="0"/>
              <a:t>budgets et les conseils </a:t>
            </a:r>
            <a:r>
              <a:rPr lang="fr-FR" sz="1400" dirty="0" smtClean="0"/>
              <a:t>d’école.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95536" y="3219822"/>
            <a:ext cx="828091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smtClean="0"/>
              <a:t>Demandez le profil </a:t>
            </a:r>
            <a:r>
              <a:rPr lang="fr-FR" dirty="0"/>
              <a:t>« </a:t>
            </a:r>
            <a:r>
              <a:rPr lang="fr-FR" dirty="0" smtClean="0"/>
              <a:t>Rédacteur </a:t>
            </a:r>
            <a:r>
              <a:rPr lang="fr-FR" dirty="0"/>
              <a:t>de projets » </a:t>
            </a:r>
            <a:r>
              <a:rPr lang="fr-FR" dirty="0" smtClean="0"/>
              <a:t>à votre directrice ou directeur pour pouvoir renseigner vos projets.</a:t>
            </a:r>
            <a:endParaRPr dirty="0"/>
          </a:p>
          <a:p>
            <a:pPr algn="ctr">
              <a:defRPr/>
            </a:pPr>
            <a:r>
              <a:rPr lang="fr-FR" sz="1200" dirty="0"/>
              <a:t>Vidéo tutoriel  </a:t>
            </a:r>
            <a:r>
              <a:rPr lang="fr-FR" sz="1200" u="sng" dirty="0">
                <a:hlinkClick r:id="rId2" tooltip="https://www.dailymotion.com/video/x7ypdmf"/>
              </a:rPr>
              <a:t>https://www.dailymotion.com/video/x7ypdmf</a:t>
            </a:r>
            <a:r>
              <a:rPr lang="fr-FR" sz="1200" dirty="0"/>
              <a:t> (durée : 1mn17</a:t>
            </a:r>
            <a:r>
              <a:rPr lang="fr-FR" dirty="0"/>
              <a:t>)</a:t>
            </a:r>
            <a:endParaRPr dirty="0"/>
          </a:p>
        </p:txBody>
      </p:sp>
      <p:sp>
        <p:nvSpPr>
          <p:cNvPr id="4" name="Rectangle 3"/>
          <p:cNvSpPr/>
          <p:nvPr/>
        </p:nvSpPr>
        <p:spPr bwMode="auto">
          <a:xfrm>
            <a:off x="971600" y="4443958"/>
            <a:ext cx="6624736" cy="338336"/>
          </a:xfrm>
          <a:prstGeom prst="rect">
            <a:avLst/>
          </a:prstGeom>
          <a:noFill/>
          <a:ln w="9525">
            <a:solidFill>
              <a:srgbClr val="7D8EB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Les captures d’écran présentées dans ce guide sont fournies à titre d’exemple et les données sont fictives.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475656" y="328443"/>
            <a:ext cx="5295039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5970B5"/>
                </a:solidFill>
              </a:rPr>
              <a:t>Page d’accueil de </a:t>
            </a:r>
            <a:r>
              <a:rPr lang="fr-FR" sz="1200" b="1" dirty="0" smtClean="0">
                <a:solidFill>
                  <a:srgbClr val="5970B5"/>
                </a:solidFill>
              </a:rPr>
              <a:t>l’application avec un profil « Rédacteur de projets »</a:t>
            </a:r>
            <a:endParaRPr sz="1200" b="1" dirty="0">
              <a:solidFill>
                <a:srgbClr val="5970B5"/>
              </a:solidFill>
            </a:endParaRPr>
          </a:p>
        </p:txBody>
      </p:sp>
      <p:sp>
        <p:nvSpPr>
          <p:cNvPr id="24" name="Rectangle avec flèche vers le bas 23"/>
          <p:cNvSpPr/>
          <p:nvPr/>
        </p:nvSpPr>
        <p:spPr bwMode="auto">
          <a:xfrm>
            <a:off x="107504" y="72678"/>
            <a:ext cx="1065254" cy="10589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403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1000" dirty="0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26931" y="1097552"/>
            <a:ext cx="7053382" cy="3235590"/>
            <a:chOff x="314615" y="915567"/>
            <a:chExt cx="7209713" cy="3257684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615" y="915567"/>
              <a:ext cx="7205583" cy="32576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314615" y="915567"/>
              <a:ext cx="7209713" cy="3257684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19050">
              <a:solidFill>
                <a:srgbClr val="7D8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Rectangle avec flèche vers le haut 22"/>
          <p:cNvSpPr/>
          <p:nvPr/>
        </p:nvSpPr>
        <p:spPr>
          <a:xfrm>
            <a:off x="251520" y="4008859"/>
            <a:ext cx="1529706" cy="949558"/>
          </a:xfrm>
          <a:prstGeom prst="upArrowCallout">
            <a:avLst>
              <a:gd name="adj1" fmla="val 25000"/>
              <a:gd name="adj2" fmla="val 31061"/>
              <a:gd name="adj3" fmla="val 25000"/>
              <a:gd name="adj4" fmla="val 58292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8" name="Rectangle avec flèche vers la gauche 7"/>
          <p:cNvSpPr/>
          <p:nvPr/>
        </p:nvSpPr>
        <p:spPr bwMode="auto">
          <a:xfrm>
            <a:off x="7158405" y="2067694"/>
            <a:ext cx="1728192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997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Cliquez ici si vous reconnaissez </a:t>
            </a:r>
            <a:r>
              <a:rPr lang="fr-FR" sz="10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de vos projets, cette alerte vous permet de le modifier directement.</a:t>
            </a:r>
            <a:endParaRPr lang="fr-FR" sz="10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avec flèche vers la gauche 9"/>
          <p:cNvSpPr/>
          <p:nvPr/>
        </p:nvSpPr>
        <p:spPr>
          <a:xfrm>
            <a:off x="7158405" y="3544262"/>
            <a:ext cx="1756951" cy="899696"/>
          </a:xfrm>
          <a:prstGeom prst="leftArrowCallout">
            <a:avLst>
              <a:gd name="adj1" fmla="val 25000"/>
              <a:gd name="adj2" fmla="val 32260"/>
              <a:gd name="adj3" fmla="val 32260"/>
              <a:gd name="adj4" fmla="val 7754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1000" dirty="0" smtClean="0">
                <a:solidFill>
                  <a:schemeClr val="tx1"/>
                </a:solidFill>
              </a:rPr>
              <a:t>Appels </a:t>
            </a:r>
            <a:r>
              <a:rPr lang="fr-FR" sz="1000" dirty="0" smtClean="0">
                <a:solidFill>
                  <a:schemeClr val="tx1"/>
                </a:solidFill>
                <a:ea typeface="+mj-ea"/>
                <a:cs typeface="+mj-cs"/>
              </a:rPr>
              <a:t>à projets :</a:t>
            </a:r>
          </a:p>
          <a:p>
            <a:pPr algn="ctr"/>
            <a:r>
              <a:rPr lang="fr-FR" sz="1000" b="1" dirty="0" smtClean="0">
                <a:solidFill>
                  <a:schemeClr val="tx1"/>
                </a:solidFill>
                <a:ea typeface="+mj-ea"/>
                <a:cs typeface="+mj-cs"/>
              </a:rPr>
              <a:t>vous inscrivez en ligne </a:t>
            </a:r>
            <a:r>
              <a:rPr lang="fr-FR" sz="1000" dirty="0" smtClean="0">
                <a:solidFill>
                  <a:schemeClr val="tx1"/>
                </a:solidFill>
                <a:ea typeface="+mj-ea"/>
                <a:cs typeface="+mj-cs"/>
              </a:rPr>
              <a:t>vos classes à des dispositifs.</a:t>
            </a:r>
            <a:endParaRPr lang="fr-FR" sz="1000" dirty="0">
              <a:solidFill>
                <a:schemeClr val="tx1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862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771550"/>
            <a:ext cx="4896544" cy="720080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D8EBE"/>
                </a:solidFill>
              </a:rPr>
              <a:t>2 types de FORMULAIRES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779662"/>
            <a:ext cx="3888432" cy="2592288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Les appels à projets</a:t>
            </a:r>
          </a:p>
          <a:p>
            <a:pPr algn="ctr">
              <a:spcAft>
                <a:spcPts val="600"/>
              </a:spcAft>
            </a:pPr>
            <a:r>
              <a:rPr lang="fr-FR" b="1" dirty="0" smtClean="0">
                <a:solidFill>
                  <a:srgbClr val="5970B5"/>
                </a:solidFill>
              </a:rPr>
              <a:t>Remplir un formulaire en ligne vaut inscription au dispositif. 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Tous les appels à projets destinés à votre école sont listés sur </a:t>
            </a:r>
            <a:r>
              <a:rPr lang="fr-FR" b="1" dirty="0" smtClean="0">
                <a:solidFill>
                  <a:srgbClr val="5970B5"/>
                </a:solidFill>
              </a:rPr>
              <a:t>la page d’accueil </a:t>
            </a:r>
            <a:r>
              <a:rPr lang="fr-FR" dirty="0" smtClean="0">
                <a:solidFill>
                  <a:srgbClr val="5970B5"/>
                </a:solidFill>
              </a:rPr>
              <a:t>d’ADAGE.</a:t>
            </a:r>
            <a:endParaRPr lang="fr-FR" dirty="0">
              <a:solidFill>
                <a:srgbClr val="5970B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1779662"/>
            <a:ext cx="3672408" cy="2592288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Les projets qui ne rentrent pas dans le cadre d’un appel à projets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Remplir </a:t>
            </a:r>
            <a:r>
              <a:rPr lang="fr-FR" dirty="0">
                <a:solidFill>
                  <a:srgbClr val="5970B5"/>
                </a:solidFill>
              </a:rPr>
              <a:t>un formulaire </a:t>
            </a:r>
            <a:r>
              <a:rPr lang="fr-FR" dirty="0" smtClean="0">
                <a:solidFill>
                  <a:srgbClr val="5970B5"/>
                </a:solidFill>
              </a:rPr>
              <a:t>ne vaut pas inscription à un dispositif. 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Le formulaire est déclaratif et permet d’alimenter le parcours EAC de l’élève.</a:t>
            </a:r>
            <a:endParaRPr lang="fr-FR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915566"/>
            <a:ext cx="4896544" cy="720080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D8EBE"/>
                </a:solidFill>
              </a:rPr>
              <a:t>Les appels à projets</a:t>
            </a:r>
          </a:p>
        </p:txBody>
      </p:sp>
    </p:spTree>
    <p:extLst>
      <p:ext uri="{BB962C8B-B14F-4D97-AF65-F5344CB8AC3E}">
        <p14:creationId xmlns:p14="http://schemas.microsoft.com/office/powerpoint/2010/main" val="370010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475656" y="319757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  <p:sp>
        <p:nvSpPr>
          <p:cNvPr id="24" name="Rectangle avec flèche vers le bas 23"/>
          <p:cNvSpPr/>
          <p:nvPr/>
        </p:nvSpPr>
        <p:spPr bwMode="auto">
          <a:xfrm>
            <a:off x="107504" y="123479"/>
            <a:ext cx="1065254" cy="79208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403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800" dirty="0">
              <a:solidFill>
                <a:schemeClr val="bg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14615" y="915567"/>
            <a:ext cx="7209713" cy="3257684"/>
            <a:chOff x="314615" y="915567"/>
            <a:chExt cx="7209713" cy="3257684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615" y="915567"/>
              <a:ext cx="7205583" cy="32576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14615" y="915567"/>
              <a:ext cx="7209713" cy="3257684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 w="19050">
              <a:solidFill>
                <a:srgbClr val="7D8E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avec flèche vers la gauche 9"/>
          <p:cNvSpPr/>
          <p:nvPr/>
        </p:nvSpPr>
        <p:spPr>
          <a:xfrm>
            <a:off x="7164288" y="3328238"/>
            <a:ext cx="1756951" cy="899696"/>
          </a:xfrm>
          <a:prstGeom prst="leftArrowCallout">
            <a:avLst>
              <a:gd name="adj1" fmla="val 25000"/>
              <a:gd name="adj2" fmla="val 32260"/>
              <a:gd name="adj3" fmla="val 32260"/>
              <a:gd name="adj4" fmla="val 7754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Cliquez sur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« </a:t>
            </a:r>
            <a:r>
              <a:rPr lang="fr-FR" sz="1000" dirty="0" smtClean="0">
                <a:solidFill>
                  <a:schemeClr val="tx1"/>
                </a:solidFill>
              </a:rPr>
              <a:t>Formulaire </a:t>
            </a:r>
            <a:r>
              <a:rPr lang="fr-FR" sz="1000" dirty="0">
                <a:solidFill>
                  <a:schemeClr val="tx1"/>
                </a:solidFill>
              </a:rPr>
              <a:t>d’inscription »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pour déposer un dossier</a:t>
            </a:r>
          </a:p>
        </p:txBody>
      </p:sp>
      <p:sp>
        <p:nvSpPr>
          <p:cNvPr id="23" name="Rectangle avec flèche vers le haut 22"/>
          <p:cNvSpPr/>
          <p:nvPr/>
        </p:nvSpPr>
        <p:spPr>
          <a:xfrm>
            <a:off x="314615" y="4047994"/>
            <a:ext cx="1529706" cy="91734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584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68172" y="781799"/>
            <a:ext cx="7344816" cy="576064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Renseignez le formulaire qui s’est ouvert 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après avoir cliqué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sur « </a:t>
            </a:r>
            <a:r>
              <a:rPr lang="fr-FR" sz="1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Formulaire d’inscription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».</a:t>
            </a:r>
            <a:endParaRPr lang="fr-FR" sz="1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</a:t>
            </a:r>
            <a:r>
              <a:rPr lang="fr-FR" sz="1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formulaire est enregistré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vous pourrez le </a:t>
            </a:r>
            <a:r>
              <a:rPr lang="fr-FR" sz="1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compléter ou le modifier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jusqu’à la date de fermeture du dépôt des dossiers.</a:t>
            </a:r>
            <a:endParaRPr lang="fr-FR" sz="1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68172" y="319757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95736" y="2228400"/>
            <a:ext cx="6624737" cy="3024336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80" y="1467293"/>
            <a:ext cx="7099200" cy="3257050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</p:spTree>
    <p:extLst>
      <p:ext uri="{BB962C8B-B14F-4D97-AF65-F5344CB8AC3E}">
        <p14:creationId xmlns:p14="http://schemas.microsoft.com/office/powerpoint/2010/main" val="402719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1"/>
          <p:cNvSpPr txBox="1"/>
          <p:nvPr/>
        </p:nvSpPr>
        <p:spPr bwMode="gray">
          <a:xfrm>
            <a:off x="2915816" y="682266"/>
            <a:ext cx="2811394" cy="11694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fr-FR" sz="1000" dirty="0"/>
              <a:t>Pour compléter ou modifier votre dossier </a:t>
            </a:r>
            <a:r>
              <a:rPr lang="fr-FR" sz="1000" dirty="0" smtClean="0"/>
              <a:t>: </a:t>
            </a:r>
            <a:r>
              <a:rPr lang="fr-FR" sz="1000" b="0" dirty="0" smtClean="0"/>
              <a:t>Cliquez sur « Projets EAC » puis « Les projets ». Votre </a:t>
            </a:r>
            <a:r>
              <a:rPr lang="fr-FR" sz="1000" b="0" dirty="0"/>
              <a:t>dossier est enregistré sur le </a:t>
            </a:r>
            <a:r>
              <a:rPr lang="fr-FR" sz="1000" b="0" dirty="0" smtClean="0"/>
              <a:t>projet d’école dans </a:t>
            </a:r>
            <a:r>
              <a:rPr lang="fr-FR" sz="1000" b="0" dirty="0"/>
              <a:t>le volet bleu </a:t>
            </a:r>
            <a:r>
              <a:rPr lang="fr-FR" sz="1000" dirty="0">
                <a:solidFill>
                  <a:srgbClr val="889BD1"/>
                </a:solidFill>
              </a:rPr>
              <a:t>« </a:t>
            </a:r>
            <a:r>
              <a:rPr lang="fr-FR" sz="1000" dirty="0" smtClean="0">
                <a:solidFill>
                  <a:srgbClr val="889BD1"/>
                </a:solidFill>
              </a:rPr>
              <a:t>Appels à projets et dispositifs »</a:t>
            </a:r>
            <a:r>
              <a:rPr lang="fr-FR" sz="1000" b="0" dirty="0" smtClean="0"/>
              <a:t>. </a:t>
            </a:r>
            <a:endParaRPr lang="fr-FR" sz="1000" b="0" dirty="0"/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fr-FR" sz="1000" b="0" dirty="0" smtClean="0"/>
              <a:t>	</a:t>
            </a:r>
            <a:endParaRPr lang="fr-FR" sz="1000" b="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113799" y="235062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52843" y="1812358"/>
            <a:ext cx="367029" cy="5424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1184876" y="616765"/>
            <a:ext cx="1658934" cy="1513960"/>
            <a:chOff x="1187624" y="692778"/>
            <a:chExt cx="1726188" cy="1716894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/>
            <a:srcRect l="5447" r="5562"/>
            <a:stretch/>
          </p:blipFill>
          <p:spPr>
            <a:xfrm>
              <a:off x="1190483" y="735266"/>
              <a:ext cx="1198835" cy="1674406"/>
            </a:xfrm>
            <a:prstGeom prst="rect">
              <a:avLst/>
            </a:prstGeom>
            <a:ln w="19050">
              <a:solidFill>
                <a:srgbClr val="5970B5"/>
              </a:solidFill>
            </a:ln>
          </p:spPr>
        </p:pic>
        <p:sp>
          <p:nvSpPr>
            <p:cNvPr id="30" name="Flèche vers le bas 29"/>
            <p:cNvSpPr/>
            <p:nvPr/>
          </p:nvSpPr>
          <p:spPr>
            <a:xfrm rot="5400000">
              <a:off x="2240937" y="504534"/>
              <a:ext cx="484632" cy="861119"/>
            </a:xfrm>
            <a:prstGeom prst="downArrow">
              <a:avLst/>
            </a:prstGeom>
            <a:solidFill>
              <a:srgbClr val="7BF428"/>
            </a:solidFill>
            <a:ln w="19050">
              <a:solidFill>
                <a:srgbClr val="597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187624" y="1177409"/>
              <a:ext cx="714148" cy="237242"/>
            </a:xfrm>
            <a:prstGeom prst="rect">
              <a:avLst/>
            </a:prstGeom>
            <a:noFill/>
            <a:ln w="19050">
              <a:solidFill>
                <a:srgbClr val="7BF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b="39537"/>
          <a:stretch/>
        </p:blipFill>
        <p:spPr>
          <a:xfrm>
            <a:off x="2268488" y="2230111"/>
            <a:ext cx="6696000" cy="1493767"/>
          </a:xfrm>
          <a:prstGeom prst="rect">
            <a:avLst/>
          </a:prstGeom>
          <a:ln w="19050">
            <a:solidFill>
              <a:srgbClr val="7D8EBE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68488" y="2230111"/>
            <a:ext cx="6696000" cy="1493767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flèche vers la gauche 11"/>
          <p:cNvSpPr/>
          <p:nvPr/>
        </p:nvSpPr>
        <p:spPr bwMode="auto">
          <a:xfrm rot="20425815">
            <a:off x="4326774" y="1805185"/>
            <a:ext cx="1685236" cy="651080"/>
          </a:xfrm>
          <a:prstGeom prst="leftArrowCallout">
            <a:avLst>
              <a:gd name="adj1" fmla="val 25000"/>
              <a:gd name="adj2" fmla="val 25000"/>
              <a:gd name="adj3" fmla="val 37688"/>
              <a:gd name="adj4" fmla="val 81925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 </a:t>
            </a: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lang="fr-FR" sz="105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3170926" y="3484912"/>
            <a:ext cx="5112567" cy="1188787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7D8EBE"/>
          </a:solidFill>
          <a:ln>
            <a:solidFill>
              <a:srgbClr val="889BD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Retrouvez votre formulaire d’inscription en cliquant sur cette partie bleue.</a:t>
            </a:r>
          </a:p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Vous pouvez compléter et modifier le formulaire tant que la campagne d’inscription est ouverte.</a:t>
            </a:r>
            <a:endParaRPr lang="fr-FR" sz="1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673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915566"/>
            <a:ext cx="4896544" cy="720080"/>
          </a:xfrm>
          <a:prstGeom prst="rect">
            <a:avLst/>
          </a:prstGeom>
          <a:noFill/>
          <a:ln>
            <a:solidFill>
              <a:srgbClr val="597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5970B5"/>
                </a:solidFill>
              </a:rPr>
              <a:t>Le projet d’école</a:t>
            </a:r>
          </a:p>
        </p:txBody>
      </p:sp>
    </p:spTree>
    <p:extLst>
      <p:ext uri="{BB962C8B-B14F-4D97-AF65-F5344CB8AC3E}">
        <p14:creationId xmlns:p14="http://schemas.microsoft.com/office/powerpoint/2010/main" val="2349917059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996</TotalTime>
  <Words>921</Words>
  <Application>Microsoft Office PowerPoint</Application>
  <DocSecurity>0</DocSecurity>
  <PresentationFormat>Affichage à l'écran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PASCALE CURNIER</cp:lastModifiedBy>
  <cp:revision>115</cp:revision>
  <dcterms:created xsi:type="dcterms:W3CDTF">2020-03-05T15:21:24Z</dcterms:created>
  <dcterms:modified xsi:type="dcterms:W3CDTF">2024-09-02T14:07:15Z</dcterms:modified>
  <cp:category/>
  <dc:identifier/>
  <cp:contentStatus>Final</cp:contentStatus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  <property fmtid="{D5CDD505-2E9C-101B-9397-08002B2CF9AE}" pid="3" name="_MarkAsFinal">
    <vt:bool>true</vt:bool>
  </property>
</Properties>
</file>