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1" r:id="rId3"/>
    <p:sldId id="286" r:id="rId4"/>
    <p:sldId id="277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87" r:id="rId13"/>
    <p:sldId id="288" r:id="rId14"/>
    <p:sldId id="29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e Tanguy" initials="MT" lastIdx="4" clrIdx="0">
    <p:extLst>
      <p:ext uri="{19B8F6BF-5375-455C-9EA6-DF929625EA0E}">
        <p15:presenceInfo xmlns:p15="http://schemas.microsoft.com/office/powerpoint/2012/main" userId="S-1-5-21-65827072-393313228-1607961758-1584" providerId="AD"/>
      </p:ext>
    </p:extLst>
  </p:cmAuthor>
  <p:cmAuthor id="2" name="Compte Microsoft" initials="CM" lastIdx="20" clrIdx="1">
    <p:extLst>
      <p:ext uri="{19B8F6BF-5375-455C-9EA6-DF929625EA0E}">
        <p15:presenceInfo xmlns:p15="http://schemas.microsoft.com/office/powerpoint/2012/main" userId="c656213141d45897" providerId="Windows Live"/>
      </p:ext>
    </p:extLst>
  </p:cmAuthor>
  <p:cmAuthor id="3" name="PIERRE-EMMANUEL PANIER" initials="PP" lastIdx="8" clrIdx="2">
    <p:extLst>
      <p:ext uri="{19B8F6BF-5375-455C-9EA6-DF929625EA0E}">
        <p15:presenceInfo xmlns:p15="http://schemas.microsoft.com/office/powerpoint/2012/main" userId="S-1-5-21-1616320312-2655828719-4280963109-73737" providerId="AD"/>
      </p:ext>
    </p:extLst>
  </p:cmAuthor>
  <p:cmAuthor id="4" name="STEPHANIE HOCDE-LABAU" initials="SH" lastIdx="1" clrIdx="3">
    <p:extLst>
      <p:ext uri="{19B8F6BF-5375-455C-9EA6-DF929625EA0E}">
        <p15:presenceInfo xmlns:p15="http://schemas.microsoft.com/office/powerpoint/2012/main" userId="S-1-5-21-1616320312-2655828719-4280963109-73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4-06-25T11:16:04.479" idx="1">
    <p:pos x="7134" y="1061"/>
    <p:text>A actualiser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3D8D2-E141-4C25-A9B7-937DB570116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9969AF-6051-42F7-BBAD-591B585E7CE2}">
      <dgm:prSet phldrT="[Texte]" custT="1"/>
      <dgm:spPr/>
      <dgm:t>
        <a:bodyPr/>
        <a:lstStyle/>
        <a:p>
          <a:r>
            <a:rPr lang="fr-FR" sz="1400" dirty="0" smtClean="0"/>
            <a:t>Jeunes en situation de handicap</a:t>
          </a:r>
          <a:endParaRPr lang="fr-FR" sz="1400" dirty="0"/>
        </a:p>
      </dgm:t>
    </dgm:pt>
    <dgm:pt modelId="{C8D76D53-7A15-4599-AF14-9CCE6FD7C3F2}" type="parTrans" cxnId="{CD2FC903-A5B2-48E3-8B66-CAA7327876A9}">
      <dgm:prSet/>
      <dgm:spPr/>
      <dgm:t>
        <a:bodyPr/>
        <a:lstStyle/>
        <a:p>
          <a:endParaRPr lang="fr-FR"/>
        </a:p>
      </dgm:t>
    </dgm:pt>
    <dgm:pt modelId="{D65241E1-80A0-4856-8C58-B914BC24FE73}" type="sibTrans" cxnId="{CD2FC903-A5B2-48E3-8B66-CAA7327876A9}">
      <dgm:prSet/>
      <dgm:spPr/>
      <dgm:t>
        <a:bodyPr/>
        <a:lstStyle/>
        <a:p>
          <a:endParaRPr lang="fr-FR"/>
        </a:p>
      </dgm:t>
    </dgm:pt>
    <dgm:pt modelId="{5E3CAE77-BFC5-4D69-98A5-663C8EA70557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1400" dirty="0" smtClean="0"/>
            <a:t>Jeunes présentant des pathologies</a:t>
          </a:r>
          <a:endParaRPr lang="fr-FR" sz="1400" dirty="0"/>
        </a:p>
      </dgm:t>
    </dgm:pt>
    <dgm:pt modelId="{01B81792-B69B-4954-9092-CF744DFA9A9B}" type="parTrans" cxnId="{8E42B1EB-2BFD-460A-A5D9-A5A69A448F17}">
      <dgm:prSet/>
      <dgm:spPr/>
      <dgm:t>
        <a:bodyPr/>
        <a:lstStyle/>
        <a:p>
          <a:endParaRPr lang="fr-FR"/>
        </a:p>
      </dgm:t>
    </dgm:pt>
    <dgm:pt modelId="{F63E1942-C58E-42C3-93A6-243FDBF11BEA}" type="sibTrans" cxnId="{8E42B1EB-2BFD-460A-A5D9-A5A69A448F17}">
      <dgm:prSet/>
      <dgm:spPr/>
      <dgm:t>
        <a:bodyPr/>
        <a:lstStyle/>
        <a:p>
          <a:endParaRPr lang="fr-FR"/>
        </a:p>
      </dgm:t>
    </dgm:pt>
    <dgm:pt modelId="{5E9A89DD-0BE9-49E5-BE81-4E1C4749E151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1400" dirty="0" smtClean="0"/>
            <a:t>Jeunes garçons éloignées d e la pratique sportive</a:t>
          </a:r>
          <a:endParaRPr lang="fr-FR" sz="1400" dirty="0"/>
        </a:p>
      </dgm:t>
    </dgm:pt>
    <dgm:pt modelId="{866E7B2C-A853-474A-A243-C89A18FEE4B4}" type="parTrans" cxnId="{03D2439D-2801-4864-A5D2-411BE067653E}">
      <dgm:prSet/>
      <dgm:spPr/>
      <dgm:t>
        <a:bodyPr/>
        <a:lstStyle/>
        <a:p>
          <a:endParaRPr lang="fr-FR"/>
        </a:p>
      </dgm:t>
    </dgm:pt>
    <dgm:pt modelId="{717DD7F0-D4D3-4CAE-9910-E815D4AF7F00}" type="sibTrans" cxnId="{03D2439D-2801-4864-A5D2-411BE067653E}">
      <dgm:prSet/>
      <dgm:spPr/>
      <dgm:t>
        <a:bodyPr/>
        <a:lstStyle/>
        <a:p>
          <a:endParaRPr lang="fr-FR"/>
        </a:p>
      </dgm:t>
    </dgm:pt>
    <dgm:pt modelId="{721FAEC9-E873-4BF2-AD0B-72A90326795E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1400" dirty="0" smtClean="0"/>
            <a:t>Jeunes filles éloignes de la pratique sportive</a:t>
          </a:r>
          <a:endParaRPr lang="fr-FR" sz="1400" dirty="0"/>
        </a:p>
      </dgm:t>
    </dgm:pt>
    <dgm:pt modelId="{0F170E38-6599-4470-B834-69F5B30DD1BB}" type="parTrans" cxnId="{CB58266A-168A-4554-9954-9CAA77D3978A}">
      <dgm:prSet/>
      <dgm:spPr/>
      <dgm:t>
        <a:bodyPr/>
        <a:lstStyle/>
        <a:p>
          <a:endParaRPr lang="fr-FR"/>
        </a:p>
      </dgm:t>
    </dgm:pt>
    <dgm:pt modelId="{2DA40E65-F3EB-454D-9849-6F8911D45871}" type="sibTrans" cxnId="{CB58266A-168A-4554-9954-9CAA77D3978A}">
      <dgm:prSet/>
      <dgm:spPr/>
      <dgm:t>
        <a:bodyPr/>
        <a:lstStyle/>
        <a:p>
          <a:endParaRPr lang="fr-FR"/>
        </a:p>
      </dgm:t>
    </dgm:pt>
    <dgm:pt modelId="{53734E98-7ABB-483F-9CB0-F27955F0A27B}">
      <dgm:prSet phldrT="[Texte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sz="1400" dirty="0" smtClean="0"/>
            <a:t>Jeune a besoin particulier et Identifié par le conseil de classe</a:t>
          </a:r>
          <a:endParaRPr lang="fr-FR" sz="1400" dirty="0"/>
        </a:p>
      </dgm:t>
    </dgm:pt>
    <dgm:pt modelId="{8E655F14-EC95-4330-9715-AE984557D0A7}" type="parTrans" cxnId="{D4442A02-607B-4A63-BCC5-92232B6A261F}">
      <dgm:prSet/>
      <dgm:spPr/>
      <dgm:t>
        <a:bodyPr/>
        <a:lstStyle/>
        <a:p>
          <a:endParaRPr lang="fr-FR"/>
        </a:p>
      </dgm:t>
    </dgm:pt>
    <dgm:pt modelId="{15493B74-670C-447D-BB0B-C5DAD7969B52}" type="sibTrans" cxnId="{D4442A02-607B-4A63-BCC5-92232B6A261F}">
      <dgm:prSet/>
      <dgm:spPr/>
      <dgm:t>
        <a:bodyPr/>
        <a:lstStyle/>
        <a:p>
          <a:endParaRPr lang="fr-FR"/>
        </a:p>
      </dgm:t>
    </dgm:pt>
    <dgm:pt modelId="{C9BBDC54-9AFF-4E32-86DF-B501A0DF1DBF}" type="pres">
      <dgm:prSet presAssocID="{1603D8D2-E141-4C25-A9B7-937DB57011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660F155-4FF9-4AC1-BF0C-95D7D450D5E9}" type="pres">
      <dgm:prSet presAssocID="{099969AF-6051-42F7-BBAD-591B585E7CE2}" presName="node" presStyleLbl="node1" presStyleIdx="0" presStyleCnt="5" custScaleX="152959" custScaleY="165487" custRadScaleRad="118159" custRadScaleInc="355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79C07C-7FA1-4FF9-8943-CC29D4BC74E0}" type="pres">
      <dgm:prSet presAssocID="{099969AF-6051-42F7-BBAD-591B585E7CE2}" presName="spNode" presStyleCnt="0"/>
      <dgm:spPr/>
    </dgm:pt>
    <dgm:pt modelId="{90C5AF97-82ED-480D-A7FE-C8F9C92E1B28}" type="pres">
      <dgm:prSet presAssocID="{D65241E1-80A0-4856-8C58-B914BC24FE73}" presName="sibTrans" presStyleLbl="sibTrans1D1" presStyleIdx="0" presStyleCnt="5"/>
      <dgm:spPr/>
      <dgm:t>
        <a:bodyPr/>
        <a:lstStyle/>
        <a:p>
          <a:endParaRPr lang="fr-FR"/>
        </a:p>
      </dgm:t>
    </dgm:pt>
    <dgm:pt modelId="{522EDE39-570C-4345-8CC6-781CD14B2172}" type="pres">
      <dgm:prSet presAssocID="{5E3CAE77-BFC5-4D69-98A5-663C8EA70557}" presName="node" presStyleLbl="node1" presStyleIdx="1" presStyleCnt="5" custScaleX="152693" custScaleY="159821" custRadScaleRad="117320" custRadScaleInc="438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BB5898-2B41-4CF8-8265-DD74ECDF4258}" type="pres">
      <dgm:prSet presAssocID="{5E3CAE77-BFC5-4D69-98A5-663C8EA70557}" presName="spNode" presStyleCnt="0"/>
      <dgm:spPr/>
    </dgm:pt>
    <dgm:pt modelId="{92C8477D-FDBE-4D6C-B7A1-3400731A3379}" type="pres">
      <dgm:prSet presAssocID="{F63E1942-C58E-42C3-93A6-243FDBF11BEA}" presName="sibTrans" presStyleLbl="sibTrans1D1" presStyleIdx="1" presStyleCnt="5"/>
      <dgm:spPr/>
      <dgm:t>
        <a:bodyPr/>
        <a:lstStyle/>
        <a:p>
          <a:endParaRPr lang="fr-FR"/>
        </a:p>
      </dgm:t>
    </dgm:pt>
    <dgm:pt modelId="{F93BC3C6-2F85-4F0B-A20E-380EAAC1B29E}" type="pres">
      <dgm:prSet presAssocID="{5E9A89DD-0BE9-49E5-BE81-4E1C4749E151}" presName="node" presStyleLbl="node1" presStyleIdx="2" presStyleCnt="5" custScaleX="148783" custScaleY="123129" custRadScaleRad="112482" custRadScaleInc="-3336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619C72-039F-4B64-B259-010CDA2A0555}" type="pres">
      <dgm:prSet presAssocID="{5E9A89DD-0BE9-49E5-BE81-4E1C4749E151}" presName="spNode" presStyleCnt="0"/>
      <dgm:spPr/>
    </dgm:pt>
    <dgm:pt modelId="{0065422B-646B-44C9-AAAB-F880ECEEF96E}" type="pres">
      <dgm:prSet presAssocID="{717DD7F0-D4D3-4CAE-9910-E815D4AF7F00}" presName="sibTrans" presStyleLbl="sibTrans1D1" presStyleIdx="2" presStyleCnt="5"/>
      <dgm:spPr/>
      <dgm:t>
        <a:bodyPr/>
        <a:lstStyle/>
        <a:p>
          <a:endParaRPr lang="fr-FR"/>
        </a:p>
      </dgm:t>
    </dgm:pt>
    <dgm:pt modelId="{0BFDC96E-542C-4899-B6F3-4D44BC613F6C}" type="pres">
      <dgm:prSet presAssocID="{721FAEC9-E873-4BF2-AD0B-72A90326795E}" presName="node" presStyleLbl="node1" presStyleIdx="3" presStyleCnt="5" custScaleX="188315" custScaleY="114941" custRadScaleRad="122694" custRadScaleInc="578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69FBD1-B861-4F61-959E-5F2AD36CC6B5}" type="pres">
      <dgm:prSet presAssocID="{721FAEC9-E873-4BF2-AD0B-72A90326795E}" presName="spNode" presStyleCnt="0"/>
      <dgm:spPr/>
    </dgm:pt>
    <dgm:pt modelId="{EACA633B-55DF-444F-8104-F32CA3912C5F}" type="pres">
      <dgm:prSet presAssocID="{2DA40E65-F3EB-454D-9849-6F8911D45871}" presName="sibTrans" presStyleLbl="sibTrans1D1" presStyleIdx="3" presStyleCnt="5"/>
      <dgm:spPr/>
      <dgm:t>
        <a:bodyPr/>
        <a:lstStyle/>
        <a:p>
          <a:endParaRPr lang="fr-FR"/>
        </a:p>
      </dgm:t>
    </dgm:pt>
    <dgm:pt modelId="{52558EAD-EA94-4FE2-A6A2-D868BD8D92E8}" type="pres">
      <dgm:prSet presAssocID="{53734E98-7ABB-483F-9CB0-F27955F0A27B}" presName="node" presStyleLbl="node1" presStyleIdx="4" presStyleCnt="5" custScaleX="228592" custScaleY="141387" custRadScaleRad="124378" custRadScaleInc="-36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7D0231-FD37-4355-A12D-9E9BDF8AA53C}" type="pres">
      <dgm:prSet presAssocID="{53734E98-7ABB-483F-9CB0-F27955F0A27B}" presName="spNode" presStyleCnt="0"/>
      <dgm:spPr/>
    </dgm:pt>
    <dgm:pt modelId="{B51FBF8D-25DC-414B-9911-5E02AE2F9D50}" type="pres">
      <dgm:prSet presAssocID="{15493B74-670C-447D-BB0B-C5DAD7969B52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CD2FC903-A5B2-48E3-8B66-CAA7327876A9}" srcId="{1603D8D2-E141-4C25-A9B7-937DB5701165}" destId="{099969AF-6051-42F7-BBAD-591B585E7CE2}" srcOrd="0" destOrd="0" parTransId="{C8D76D53-7A15-4599-AF14-9CCE6FD7C3F2}" sibTransId="{D65241E1-80A0-4856-8C58-B914BC24FE73}"/>
    <dgm:cxn modelId="{7F2AECFE-3E7C-4CD8-8BAA-BCDF4EE4E7CA}" type="presOf" srcId="{5E3CAE77-BFC5-4D69-98A5-663C8EA70557}" destId="{522EDE39-570C-4345-8CC6-781CD14B2172}" srcOrd="0" destOrd="0" presId="urn:microsoft.com/office/officeart/2005/8/layout/cycle6"/>
    <dgm:cxn modelId="{8E42B1EB-2BFD-460A-A5D9-A5A69A448F17}" srcId="{1603D8D2-E141-4C25-A9B7-937DB5701165}" destId="{5E3CAE77-BFC5-4D69-98A5-663C8EA70557}" srcOrd="1" destOrd="0" parTransId="{01B81792-B69B-4954-9092-CF744DFA9A9B}" sibTransId="{F63E1942-C58E-42C3-93A6-243FDBF11BEA}"/>
    <dgm:cxn modelId="{A0C5EB97-515E-482F-8506-B9C5ADA02A56}" type="presOf" srcId="{F63E1942-C58E-42C3-93A6-243FDBF11BEA}" destId="{92C8477D-FDBE-4D6C-B7A1-3400731A3379}" srcOrd="0" destOrd="0" presId="urn:microsoft.com/office/officeart/2005/8/layout/cycle6"/>
    <dgm:cxn modelId="{03D2439D-2801-4864-A5D2-411BE067653E}" srcId="{1603D8D2-E141-4C25-A9B7-937DB5701165}" destId="{5E9A89DD-0BE9-49E5-BE81-4E1C4749E151}" srcOrd="2" destOrd="0" parTransId="{866E7B2C-A853-474A-A243-C89A18FEE4B4}" sibTransId="{717DD7F0-D4D3-4CAE-9910-E815D4AF7F00}"/>
    <dgm:cxn modelId="{518821E2-C896-4E1E-82B2-E41CF5F2CEE4}" type="presOf" srcId="{5E9A89DD-0BE9-49E5-BE81-4E1C4749E151}" destId="{F93BC3C6-2F85-4F0B-A20E-380EAAC1B29E}" srcOrd="0" destOrd="0" presId="urn:microsoft.com/office/officeart/2005/8/layout/cycle6"/>
    <dgm:cxn modelId="{56E04FB3-4E47-45DD-828C-44E2429903AC}" type="presOf" srcId="{15493B74-670C-447D-BB0B-C5DAD7969B52}" destId="{B51FBF8D-25DC-414B-9911-5E02AE2F9D50}" srcOrd="0" destOrd="0" presId="urn:microsoft.com/office/officeart/2005/8/layout/cycle6"/>
    <dgm:cxn modelId="{9BD8C248-23FA-4F2B-9CC1-3A6195B7EE90}" type="presOf" srcId="{099969AF-6051-42F7-BBAD-591B585E7CE2}" destId="{1660F155-4FF9-4AC1-BF0C-95D7D450D5E9}" srcOrd="0" destOrd="0" presId="urn:microsoft.com/office/officeart/2005/8/layout/cycle6"/>
    <dgm:cxn modelId="{E9BC08F3-6FE6-47E0-BEAB-F4FE820A1138}" type="presOf" srcId="{53734E98-7ABB-483F-9CB0-F27955F0A27B}" destId="{52558EAD-EA94-4FE2-A6A2-D868BD8D92E8}" srcOrd="0" destOrd="0" presId="urn:microsoft.com/office/officeart/2005/8/layout/cycle6"/>
    <dgm:cxn modelId="{6FAF8E72-6266-4A64-BA7A-3A4F992CF97C}" type="presOf" srcId="{717DD7F0-D4D3-4CAE-9910-E815D4AF7F00}" destId="{0065422B-646B-44C9-AAAB-F880ECEEF96E}" srcOrd="0" destOrd="0" presId="urn:microsoft.com/office/officeart/2005/8/layout/cycle6"/>
    <dgm:cxn modelId="{FBF49EA4-BBFB-4556-9DE5-3C0C2F30E9E7}" type="presOf" srcId="{721FAEC9-E873-4BF2-AD0B-72A90326795E}" destId="{0BFDC96E-542C-4899-B6F3-4D44BC613F6C}" srcOrd="0" destOrd="0" presId="urn:microsoft.com/office/officeart/2005/8/layout/cycle6"/>
    <dgm:cxn modelId="{83F716CD-47C2-494B-BEC3-7E8E80A53B5A}" type="presOf" srcId="{1603D8D2-E141-4C25-A9B7-937DB5701165}" destId="{C9BBDC54-9AFF-4E32-86DF-B501A0DF1DBF}" srcOrd="0" destOrd="0" presId="urn:microsoft.com/office/officeart/2005/8/layout/cycle6"/>
    <dgm:cxn modelId="{CF8A3431-90EA-4CB4-A4BF-E878CF261C19}" type="presOf" srcId="{D65241E1-80A0-4856-8C58-B914BC24FE73}" destId="{90C5AF97-82ED-480D-A7FE-C8F9C92E1B28}" srcOrd="0" destOrd="0" presId="urn:microsoft.com/office/officeart/2005/8/layout/cycle6"/>
    <dgm:cxn modelId="{D4442A02-607B-4A63-BCC5-92232B6A261F}" srcId="{1603D8D2-E141-4C25-A9B7-937DB5701165}" destId="{53734E98-7ABB-483F-9CB0-F27955F0A27B}" srcOrd="4" destOrd="0" parTransId="{8E655F14-EC95-4330-9715-AE984557D0A7}" sibTransId="{15493B74-670C-447D-BB0B-C5DAD7969B52}"/>
    <dgm:cxn modelId="{CB58266A-168A-4554-9954-9CAA77D3978A}" srcId="{1603D8D2-E141-4C25-A9B7-937DB5701165}" destId="{721FAEC9-E873-4BF2-AD0B-72A90326795E}" srcOrd="3" destOrd="0" parTransId="{0F170E38-6599-4470-B834-69F5B30DD1BB}" sibTransId="{2DA40E65-F3EB-454D-9849-6F8911D45871}"/>
    <dgm:cxn modelId="{2242489D-FE98-4132-9C1F-09943268107B}" type="presOf" srcId="{2DA40E65-F3EB-454D-9849-6F8911D45871}" destId="{EACA633B-55DF-444F-8104-F32CA3912C5F}" srcOrd="0" destOrd="0" presId="urn:microsoft.com/office/officeart/2005/8/layout/cycle6"/>
    <dgm:cxn modelId="{8C045FA5-70C8-45CA-8F1B-6DA1B173EDB9}" type="presParOf" srcId="{C9BBDC54-9AFF-4E32-86DF-B501A0DF1DBF}" destId="{1660F155-4FF9-4AC1-BF0C-95D7D450D5E9}" srcOrd="0" destOrd="0" presId="urn:microsoft.com/office/officeart/2005/8/layout/cycle6"/>
    <dgm:cxn modelId="{652875C8-056C-4BE4-A3A6-2E95541F2C34}" type="presParOf" srcId="{C9BBDC54-9AFF-4E32-86DF-B501A0DF1DBF}" destId="{7879C07C-7FA1-4FF9-8943-CC29D4BC74E0}" srcOrd="1" destOrd="0" presId="urn:microsoft.com/office/officeart/2005/8/layout/cycle6"/>
    <dgm:cxn modelId="{B6C44EF1-59F6-416A-93BE-EA0A740E2A09}" type="presParOf" srcId="{C9BBDC54-9AFF-4E32-86DF-B501A0DF1DBF}" destId="{90C5AF97-82ED-480D-A7FE-C8F9C92E1B28}" srcOrd="2" destOrd="0" presId="urn:microsoft.com/office/officeart/2005/8/layout/cycle6"/>
    <dgm:cxn modelId="{B348FE72-E9F6-40A7-A5E4-73B5B576116A}" type="presParOf" srcId="{C9BBDC54-9AFF-4E32-86DF-B501A0DF1DBF}" destId="{522EDE39-570C-4345-8CC6-781CD14B2172}" srcOrd="3" destOrd="0" presId="urn:microsoft.com/office/officeart/2005/8/layout/cycle6"/>
    <dgm:cxn modelId="{15C4BEE3-288E-469A-8D57-1A28EF92F8D3}" type="presParOf" srcId="{C9BBDC54-9AFF-4E32-86DF-B501A0DF1DBF}" destId="{CEBB5898-2B41-4CF8-8265-DD74ECDF4258}" srcOrd="4" destOrd="0" presId="urn:microsoft.com/office/officeart/2005/8/layout/cycle6"/>
    <dgm:cxn modelId="{502CECE9-A9F1-4B9C-81F1-30099728AF2E}" type="presParOf" srcId="{C9BBDC54-9AFF-4E32-86DF-B501A0DF1DBF}" destId="{92C8477D-FDBE-4D6C-B7A1-3400731A3379}" srcOrd="5" destOrd="0" presId="urn:microsoft.com/office/officeart/2005/8/layout/cycle6"/>
    <dgm:cxn modelId="{85681F0D-571F-4471-BBC8-9DAF20912620}" type="presParOf" srcId="{C9BBDC54-9AFF-4E32-86DF-B501A0DF1DBF}" destId="{F93BC3C6-2F85-4F0B-A20E-380EAAC1B29E}" srcOrd="6" destOrd="0" presId="urn:microsoft.com/office/officeart/2005/8/layout/cycle6"/>
    <dgm:cxn modelId="{602F125D-5F27-4F1B-9943-518A483E426F}" type="presParOf" srcId="{C9BBDC54-9AFF-4E32-86DF-B501A0DF1DBF}" destId="{3A619C72-039F-4B64-B259-010CDA2A0555}" srcOrd="7" destOrd="0" presId="urn:microsoft.com/office/officeart/2005/8/layout/cycle6"/>
    <dgm:cxn modelId="{23E6F503-0D6F-4274-AF42-37254CDD82A2}" type="presParOf" srcId="{C9BBDC54-9AFF-4E32-86DF-B501A0DF1DBF}" destId="{0065422B-646B-44C9-AAAB-F880ECEEF96E}" srcOrd="8" destOrd="0" presId="urn:microsoft.com/office/officeart/2005/8/layout/cycle6"/>
    <dgm:cxn modelId="{944F6F5F-243D-4E70-BBE5-DFBC719DA14E}" type="presParOf" srcId="{C9BBDC54-9AFF-4E32-86DF-B501A0DF1DBF}" destId="{0BFDC96E-542C-4899-B6F3-4D44BC613F6C}" srcOrd="9" destOrd="0" presId="urn:microsoft.com/office/officeart/2005/8/layout/cycle6"/>
    <dgm:cxn modelId="{6180161D-F204-40E3-8BB0-363940CD3F06}" type="presParOf" srcId="{C9BBDC54-9AFF-4E32-86DF-B501A0DF1DBF}" destId="{6769FBD1-B861-4F61-959E-5F2AD36CC6B5}" srcOrd="10" destOrd="0" presId="urn:microsoft.com/office/officeart/2005/8/layout/cycle6"/>
    <dgm:cxn modelId="{EEDA27C0-1658-426B-B70F-FFBC0ED04510}" type="presParOf" srcId="{C9BBDC54-9AFF-4E32-86DF-B501A0DF1DBF}" destId="{EACA633B-55DF-444F-8104-F32CA3912C5F}" srcOrd="11" destOrd="0" presId="urn:microsoft.com/office/officeart/2005/8/layout/cycle6"/>
    <dgm:cxn modelId="{5E4D7732-E835-44C5-8557-AE7948884420}" type="presParOf" srcId="{C9BBDC54-9AFF-4E32-86DF-B501A0DF1DBF}" destId="{52558EAD-EA94-4FE2-A6A2-D868BD8D92E8}" srcOrd="12" destOrd="0" presId="urn:microsoft.com/office/officeart/2005/8/layout/cycle6"/>
    <dgm:cxn modelId="{D0DA8117-EF85-4843-B42F-4A298663EA97}" type="presParOf" srcId="{C9BBDC54-9AFF-4E32-86DF-B501A0DF1DBF}" destId="{C17D0231-FD37-4355-A12D-9E9BDF8AA53C}" srcOrd="13" destOrd="0" presId="urn:microsoft.com/office/officeart/2005/8/layout/cycle6"/>
    <dgm:cxn modelId="{BEFC6656-376F-477C-86A3-C68FFC4A00DD}" type="presParOf" srcId="{C9BBDC54-9AFF-4E32-86DF-B501A0DF1DBF}" destId="{B51FBF8D-25DC-414B-9911-5E02AE2F9D5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0F155-4FF9-4AC1-BF0C-95D7D450D5E9}">
      <dsp:nvSpPr>
        <dsp:cNvPr id="0" name=""/>
        <dsp:cNvSpPr/>
      </dsp:nvSpPr>
      <dsp:spPr>
        <a:xfrm>
          <a:off x="3316224" y="-138650"/>
          <a:ext cx="1740751" cy="1224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Jeunes en situation de handicap</a:t>
          </a:r>
          <a:endParaRPr lang="fr-FR" sz="1400" kern="1200" dirty="0"/>
        </a:p>
      </dsp:txBody>
      <dsp:txXfrm>
        <a:off x="3375983" y="-78891"/>
        <a:ext cx="1621233" cy="1104644"/>
      </dsp:txXfrm>
    </dsp:sp>
    <dsp:sp modelId="{90C5AF97-82ED-480D-A7FE-C8F9C92E1B28}">
      <dsp:nvSpPr>
        <dsp:cNvPr id="0" name=""/>
        <dsp:cNvSpPr/>
      </dsp:nvSpPr>
      <dsp:spPr>
        <a:xfrm>
          <a:off x="3199863" y="913963"/>
          <a:ext cx="2959287" cy="2959287"/>
        </a:xfrm>
        <a:custGeom>
          <a:avLst/>
          <a:gdLst/>
          <a:ahLst/>
          <a:cxnLst/>
          <a:rect l="0" t="0" r="0" b="0"/>
          <a:pathLst>
            <a:path>
              <a:moveTo>
                <a:pt x="1861340" y="50079"/>
              </a:moveTo>
              <a:arcTo wR="1479643" hR="1479643" stAng="17096962" swAng="9997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EDE39-570C-4345-8CC6-781CD14B2172}">
      <dsp:nvSpPr>
        <dsp:cNvPr id="0" name=""/>
        <dsp:cNvSpPr/>
      </dsp:nvSpPr>
      <dsp:spPr>
        <a:xfrm>
          <a:off x="4779556" y="1135806"/>
          <a:ext cx="1737724" cy="118224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Jeunes présentant des pathologies</a:t>
          </a:r>
          <a:endParaRPr lang="fr-FR" sz="1400" kern="1200" dirty="0"/>
        </a:p>
      </dsp:txBody>
      <dsp:txXfrm>
        <a:off x="4837269" y="1193519"/>
        <a:ext cx="1622298" cy="1066823"/>
      </dsp:txXfrm>
    </dsp:sp>
    <dsp:sp modelId="{92C8477D-FDBE-4D6C-B7A1-3400731A3379}">
      <dsp:nvSpPr>
        <dsp:cNvPr id="0" name=""/>
        <dsp:cNvSpPr/>
      </dsp:nvSpPr>
      <dsp:spPr>
        <a:xfrm>
          <a:off x="2758443" y="321248"/>
          <a:ext cx="2959287" cy="2959287"/>
        </a:xfrm>
        <a:custGeom>
          <a:avLst/>
          <a:gdLst/>
          <a:ahLst/>
          <a:cxnLst/>
          <a:rect l="0" t="0" r="0" b="0"/>
          <a:pathLst>
            <a:path>
              <a:moveTo>
                <a:pt x="2864456" y="2000832"/>
              </a:moveTo>
              <a:arcTo wR="1479643" hR="1479643" stAng="1237461" swAng="9823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BC3C6-2F85-4F0B-A20E-380EAAC1B29E}">
      <dsp:nvSpPr>
        <dsp:cNvPr id="0" name=""/>
        <dsp:cNvSpPr/>
      </dsp:nvSpPr>
      <dsp:spPr>
        <a:xfrm>
          <a:off x="4236997" y="2694714"/>
          <a:ext cx="1693226" cy="91082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Jeunes garçons éloignées d e la pratique sportive</a:t>
          </a:r>
          <a:endParaRPr lang="fr-FR" sz="1400" kern="1200" dirty="0"/>
        </a:p>
      </dsp:txBody>
      <dsp:txXfrm>
        <a:off x="4281460" y="2739177"/>
        <a:ext cx="1604300" cy="821900"/>
      </dsp:txXfrm>
    </dsp:sp>
    <dsp:sp modelId="{0065422B-646B-44C9-AAAB-F880ECEEF96E}">
      <dsp:nvSpPr>
        <dsp:cNvPr id="0" name=""/>
        <dsp:cNvSpPr/>
      </dsp:nvSpPr>
      <dsp:spPr>
        <a:xfrm>
          <a:off x="2215412" y="731869"/>
          <a:ext cx="2959287" cy="2959287"/>
        </a:xfrm>
        <a:custGeom>
          <a:avLst/>
          <a:gdLst/>
          <a:ahLst/>
          <a:cxnLst/>
          <a:rect l="0" t="0" r="0" b="0"/>
          <a:pathLst>
            <a:path>
              <a:moveTo>
                <a:pt x="2010609" y="2860737"/>
              </a:moveTo>
              <a:arcTo wR="1479643" hR="1479643" stAng="4138237" swAng="27592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DC96E-542C-4899-B6F3-4D44BC613F6C}">
      <dsp:nvSpPr>
        <dsp:cNvPr id="0" name=""/>
        <dsp:cNvSpPr/>
      </dsp:nvSpPr>
      <dsp:spPr>
        <a:xfrm>
          <a:off x="1467405" y="2697709"/>
          <a:ext cx="2143121" cy="850256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Jeunes filles éloignes de la pratique sportive</a:t>
          </a:r>
          <a:endParaRPr lang="fr-FR" sz="1400" kern="1200" dirty="0"/>
        </a:p>
      </dsp:txBody>
      <dsp:txXfrm>
        <a:off x="1508911" y="2739215"/>
        <a:ext cx="2060109" cy="767244"/>
      </dsp:txXfrm>
    </dsp:sp>
    <dsp:sp modelId="{EACA633B-55DF-444F-8104-F32CA3912C5F}">
      <dsp:nvSpPr>
        <dsp:cNvPr id="0" name=""/>
        <dsp:cNvSpPr/>
      </dsp:nvSpPr>
      <dsp:spPr>
        <a:xfrm>
          <a:off x="2087879" y="503972"/>
          <a:ext cx="2959287" cy="2959287"/>
        </a:xfrm>
        <a:custGeom>
          <a:avLst/>
          <a:gdLst/>
          <a:ahLst/>
          <a:cxnLst/>
          <a:rect l="0" t="0" r="0" b="0"/>
          <a:pathLst>
            <a:path>
              <a:moveTo>
                <a:pt x="181106" y="2188972"/>
              </a:moveTo>
              <a:arcTo wR="1479643" hR="1479643" stAng="9081259" swAng="12445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58EAD-EA94-4FE2-A6A2-D868BD8D92E8}">
      <dsp:nvSpPr>
        <dsp:cNvPr id="0" name=""/>
        <dsp:cNvSpPr/>
      </dsp:nvSpPr>
      <dsp:spPr>
        <a:xfrm>
          <a:off x="809883" y="1135804"/>
          <a:ext cx="2601493" cy="1045886"/>
        </a:xfrm>
        <a:prstGeom prst="round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Jeune a besoin particulier et Identifié par le conseil de classe</a:t>
          </a:r>
          <a:endParaRPr lang="fr-FR" sz="1400" kern="1200" dirty="0"/>
        </a:p>
      </dsp:txBody>
      <dsp:txXfrm>
        <a:off x="860939" y="1186860"/>
        <a:ext cx="2499381" cy="943774"/>
      </dsp:txXfrm>
    </dsp:sp>
    <dsp:sp modelId="{B51FBF8D-25DC-414B-9911-5E02AE2F9D50}">
      <dsp:nvSpPr>
        <dsp:cNvPr id="0" name=""/>
        <dsp:cNvSpPr/>
      </dsp:nvSpPr>
      <dsp:spPr>
        <a:xfrm>
          <a:off x="1957859" y="575806"/>
          <a:ext cx="2959287" cy="2959287"/>
        </a:xfrm>
        <a:custGeom>
          <a:avLst/>
          <a:gdLst/>
          <a:ahLst/>
          <a:cxnLst/>
          <a:rect l="0" t="0" r="0" b="0"/>
          <a:pathLst>
            <a:path>
              <a:moveTo>
                <a:pt x="327858" y="550807"/>
              </a:moveTo>
              <a:arcTo wR="1479643" hR="1479643" stAng="13133028" swAng="27575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2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72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2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7A9EBB-5B1B-8545-BCF9-CE91C3E8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19" y="1"/>
            <a:ext cx="2951151" cy="187184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65D8502-B56D-4AA0-B897-948FB2CE0797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2C23F61-A3A9-4F4D-B103-0A3A8CEBC19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-3850783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4AB1A4-9C5A-6F02-BDC7-D36CCC0AF433}"/>
              </a:ext>
            </a:extLst>
          </p:cNvPr>
          <p:cNvSpPr/>
          <p:nvPr userDrawn="1"/>
        </p:nvSpPr>
        <p:spPr>
          <a:xfrm rot="10800000">
            <a:off x="4061314" y="0"/>
            <a:ext cx="8130685" cy="6858000"/>
          </a:xfrm>
          <a:prstGeom prst="rect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6B603C9A-1236-925A-29C2-02658FA8E4D6}"/>
              </a:ext>
            </a:extLst>
          </p:cNvPr>
          <p:cNvSpPr/>
          <p:nvPr userDrawn="1"/>
        </p:nvSpPr>
        <p:spPr>
          <a:xfrm flipH="1">
            <a:off x="1431806" y="1"/>
            <a:ext cx="2629510" cy="6857999"/>
          </a:xfrm>
          <a:prstGeom prst="rtTriangle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0A5E888-F0C9-295D-F5A2-6FB3DC9B022B}"/>
              </a:ext>
            </a:extLst>
          </p:cNvPr>
          <p:cNvCxnSpPr>
            <a:cxnSpLocks/>
          </p:cNvCxnSpPr>
          <p:nvPr userDrawn="1"/>
        </p:nvCxnSpPr>
        <p:spPr>
          <a:xfrm>
            <a:off x="3629385" y="2450969"/>
            <a:ext cx="85626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875F89B-7A84-F3BC-F649-B8EF6D233E2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629386" y="2777440"/>
            <a:ext cx="3817938" cy="1008062"/>
          </a:xfrm>
        </p:spPr>
        <p:txBody>
          <a:bodyPr/>
          <a:lstStyle>
            <a:lvl1pPr marL="0">
              <a:lnSpc>
                <a:spcPts val="4100"/>
              </a:lnSpc>
              <a:spcAft>
                <a:spcPts val="0"/>
              </a:spcAft>
              <a:defRPr sz="4000" b="1" i="0" cap="all" baseline="0">
                <a:ln w="127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+mj-lt"/>
              </a:defRPr>
            </a:lvl1pPr>
            <a:lvl2pPr marL="239994" indent="0">
              <a:buNone/>
              <a:defRPr sz="18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Titre du document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7B52E797-2B8F-1268-66E1-8F287DD8096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629386" y="4278422"/>
            <a:ext cx="3817938" cy="1634695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</a:bodyPr>
          <a:lstStyle>
            <a:lvl1pPr marL="0">
              <a:lnSpc>
                <a:spcPts val="3900"/>
              </a:lnSpc>
              <a:spcAft>
                <a:spcPts val="0"/>
              </a:spcAft>
              <a:defRPr sz="3600" b="0" i="0" cap="all" baseline="0">
                <a:ln w="19050"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239994" indent="0">
              <a:buNone/>
              <a:defRPr sz="18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Titre du document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F3714AF-1E44-C54A-A9F2-5B555BC79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1368306" y="1"/>
            <a:ext cx="2629510" cy="6857999"/>
          </a:xfrm>
          <a:prstGeom prst="line">
            <a:avLst/>
          </a:prstGeom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2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rectangle 21">
            <a:extLst>
              <a:ext uri="{FF2B5EF4-FFF2-40B4-BE49-F238E27FC236}">
                <a16:creationId xmlns:a16="http://schemas.microsoft.com/office/drawing/2014/main" id="{51EEF11C-08D2-578B-649F-2E09BBDF67F6}"/>
              </a:ext>
            </a:extLst>
          </p:cNvPr>
          <p:cNvSpPr/>
          <p:nvPr userDrawn="1"/>
        </p:nvSpPr>
        <p:spPr>
          <a:xfrm flipH="1">
            <a:off x="10566400" y="2618292"/>
            <a:ext cx="1625598" cy="4239707"/>
          </a:xfrm>
          <a:prstGeom prst="rtTriangle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F3446A-D86D-5F7E-0745-AA469D0CB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8866" y="1511498"/>
            <a:ext cx="6294268" cy="903227"/>
          </a:xfrm>
        </p:spPr>
        <p:txBody>
          <a:bodyPr>
            <a:normAutofit/>
          </a:bodyPr>
          <a:lstStyle>
            <a:lvl1pPr>
              <a:defRPr sz="3000" cap="all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 sur plusieurs lignes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7F2132E-407A-1A2B-035B-E3B8355A6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9575" y="2799976"/>
            <a:ext cx="6292850" cy="351597"/>
          </a:xfrm>
          <a:solidFill>
            <a:srgbClr val="00C28F">
              <a:alpha val="30196"/>
            </a:srgbClr>
          </a:solidFill>
        </p:spPr>
        <p:txBody>
          <a:bodyPr/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9D08D841-E5CA-6DE0-B8D7-1B6A66843908}"/>
              </a:ext>
            </a:extLst>
          </p:cNvPr>
          <p:cNvSpPr/>
          <p:nvPr userDrawn="1"/>
        </p:nvSpPr>
        <p:spPr>
          <a:xfrm rot="10800000" flipH="1">
            <a:off x="-6207" y="0"/>
            <a:ext cx="1784207" cy="4653374"/>
          </a:xfrm>
          <a:prstGeom prst="rtTriangle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147DD-4762-C3BE-DB7C-CB26DD16F2E5}"/>
              </a:ext>
            </a:extLst>
          </p:cNvPr>
          <p:cNvSpPr/>
          <p:nvPr userDrawn="1"/>
        </p:nvSpPr>
        <p:spPr>
          <a:xfrm>
            <a:off x="0" y="0"/>
            <a:ext cx="3164137" cy="119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9DC159-29BA-A28F-ABA2-E6731C239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8539" y="122470"/>
            <a:ext cx="1428812" cy="9062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8A2CF5-A35F-56EA-6062-181C9853CA3E}"/>
              </a:ext>
            </a:extLst>
          </p:cNvPr>
          <p:cNvSpPr/>
          <p:nvPr userDrawn="1"/>
        </p:nvSpPr>
        <p:spPr>
          <a:xfrm>
            <a:off x="0" y="6138013"/>
            <a:ext cx="12192000" cy="71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0B7E9822-0537-2953-CD06-4834A1CE3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A2C23F61-A3A9-4F4D-B103-0A3A8CEBC191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C2E93F13-37FE-9B2B-40CB-0CCD727F2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2C968E5-9378-3E64-960F-46BEA64D010C}"/>
              </a:ext>
            </a:extLst>
          </p:cNvPr>
          <p:cNvCxnSpPr>
            <a:cxnSpLocks/>
          </p:cNvCxnSpPr>
          <p:nvPr userDrawn="1"/>
        </p:nvCxnSpPr>
        <p:spPr>
          <a:xfrm>
            <a:off x="420937" y="6373531"/>
            <a:ext cx="11244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6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44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4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50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7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9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2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2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A594-80DA-4AF7-A6BA-5ABF1261FD63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prnsi.creps-pdl.fr/sport-inclusion-sociale/association-rebonds/" TargetMode="External"/><Relationship Id="rId2" Type="http://schemas.openxmlformats.org/officeDocument/2006/relationships/hyperlink" Target="https://guides.prnsi.creps-pdl.fr/sport-inclusion-sociale/action-prevention-sport-1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www.citeseducatives.fr/sites/default/files/article/files/2023/03/06/Guide_Sport_Cites_Educative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prnsi.creps-pdl.fr/sport-inclusion-sociale/royaleuropa-kraainem-football-club/" TargetMode="External"/><Relationship Id="rId2" Type="http://schemas.openxmlformats.org/officeDocument/2006/relationships/hyperlink" Target="https://eduscol.education.fr/1190/les-eleves-allophones-nouvellement-arrives-et-les-enfants-issus-de-familles-itinerantes-et-de-voyageur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enseigner.tv5monde.com/fiches-pedagogiques-fle/sport-416" TargetMode="External"/><Relationship Id="rId4" Type="http://schemas.openxmlformats.org/officeDocument/2006/relationships/hyperlink" Target="https://eduscol.education.fr/1191/ressources-pour-l-accueil-et-la-scolarisation-des-eleves-allophones-nouvellement-arrives-ean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le-sante.creps-vichy.sports.gouv.fr/" TargetMode="External"/><Relationship Id="rId2" Type="http://schemas.openxmlformats.org/officeDocument/2006/relationships/hyperlink" Target="https://www.sports.gouv.fr/poles-ressources-nationaux-62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fr.linkedin.com/company/c-e-s-h-centre-d-expertise-sport-handicaps?original_referer=https%3A%2F%2Fwww.google.com%2F" TargetMode="External"/><Relationship Id="rId4" Type="http://schemas.openxmlformats.org/officeDocument/2006/relationships/hyperlink" Target="https://www.creps-pdl.sports.gouv.fr/prn-si.present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che.gouv.fr/contenu/telechargement/37786/268347/file/EDUCATION-Livret+6-V2.pdf" TargetMode="External"/><Relationship Id="rId3" Type="http://schemas.openxmlformats.org/officeDocument/2006/relationships/image" Target="cid:image001.jpg@01D99C8B.F8B94960" TargetMode="External"/><Relationship Id="rId7" Type="http://schemas.openxmlformats.org/officeDocument/2006/relationships/hyperlink" Target="https://www.santepubliquefrance.fr/competences-psychosociales-cp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holavie.fr/wp-content/uploads/2023/01/202208_Instruction-interministerielle-de-rentree_CPS_vierge.pdf" TargetMode="External"/><Relationship Id="rId5" Type="http://schemas.openxmlformats.org/officeDocument/2006/relationships/hyperlink" Target="https://eduscol.education.fr/document/1975/download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ducation.gouv.fr/bo/2023/Hebdo17/SPOV2311246J" TargetMode="Externa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naps.fr/report-card/" TargetMode="External"/><Relationship Id="rId13" Type="http://schemas.openxmlformats.org/officeDocument/2006/relationships/hyperlink" Target="https://mets-up.com/" TargetMode="External"/><Relationship Id="rId18" Type="http://schemas.openxmlformats.org/officeDocument/2006/relationships/hyperlink" Target="https://fillactive.ca/" TargetMode="External"/><Relationship Id="rId3" Type="http://schemas.openxmlformats.org/officeDocument/2006/relationships/hyperlink" Target="https://www.education.gouv.fr/la-scolarisation-des-eleves-en-situation-de-handicap-1022" TargetMode="External"/><Relationship Id="rId21" Type="http://schemas.openxmlformats.org/officeDocument/2006/relationships/hyperlink" Target="https://www.sportspourtous.org/fr/notre-expertise/sport-socio-educatif/le-programme-belle-en-sport.html" TargetMode="External"/><Relationship Id="rId7" Type="http://schemas.openxmlformats.org/officeDocument/2006/relationships/hyperlink" Target="https://pole-sante.creps-vichy.sports.gouv.fr/?page_id=10175" TargetMode="External"/><Relationship Id="rId12" Type="http://schemas.openxmlformats.org/officeDocument/2006/relationships/hyperlink" Target="https://onaps.fr/wp-content/uploads/2021/04/Onaps_Un-pour-tous_05.pdf" TargetMode="External"/><Relationship Id="rId17" Type="http://schemas.openxmlformats.org/officeDocument/2006/relationships/hyperlink" Target="https://guides.prnsi.creps-pdl.fr/sport-inclusion-sociale/association-rebonds/" TargetMode="External"/><Relationship Id="rId25" Type="http://schemas.openxmlformats.org/officeDocument/2006/relationships/hyperlink" Target="https://eduscol.education.fr/1191/ressources-pour-l-accueil-et-la-scolarisation-des-eleves-allophones-nouvellement-arrives-eana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guides.prnsi.creps-pdl.fr/sport-inclusion-sociale/action-prevention-sport-1/" TargetMode="External"/><Relationship Id="rId20" Type="http://schemas.openxmlformats.org/officeDocument/2006/relationships/hyperlink" Target="https://guides.prnsi.creps-pdl.fr/sport-inclusion-sociale/passerelle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reseau-canope.fr/cap-ecole-inclusive/amenager-et-adapter/fiche-adaptation/permettre-la-pratique-des-activites-sportives-collectives.html" TargetMode="External"/><Relationship Id="rId11" Type="http://schemas.openxmlformats.org/officeDocument/2006/relationships/hyperlink" Target="https://www.mangerbouger.fr/bouger-plus/test-de-niveau-d-activite-physique-et-de-sedentarite-des-adultes" TargetMode="External"/><Relationship Id="rId24" Type="http://schemas.openxmlformats.org/officeDocument/2006/relationships/hyperlink" Target="https://guides.prnsi.creps-pdl.fr/sport-inclusion-sociale/royaleuropa-kraainem-football-club/" TargetMode="External"/><Relationship Id="rId5" Type="http://schemas.openxmlformats.org/officeDocument/2006/relationships/hyperlink" Target="https://www.jeunes.gouv.fr/media/1072/download" TargetMode="External"/><Relationship Id="rId15" Type="http://schemas.openxmlformats.org/officeDocument/2006/relationships/hyperlink" Target="https://hal.univ-lorraine.fr/tel-01752566/document" TargetMode="External"/><Relationship Id="rId23" Type="http://schemas.openxmlformats.org/officeDocument/2006/relationships/hyperlink" Target="https://eduscol.education.fr/1190/les-eleves-allophones-nouvellement-arrives-et-les-enfants-issus-de-familles-itinerantes-et-de-voyageurs" TargetMode="External"/><Relationship Id="rId10" Type="http://schemas.openxmlformats.org/officeDocument/2006/relationships/hyperlink" Target="https://www.vidal.fr/sante/sport/infos-sport-medicosport-sante/" TargetMode="External"/><Relationship Id="rId19" Type="http://schemas.openxmlformats.org/officeDocument/2006/relationships/hyperlink" Target="https://guides.prnsi.creps-pdl.fr/sport-inclusion-sociale/sport-dans-la-ville/" TargetMode="External"/><Relationship Id="rId4" Type="http://schemas.openxmlformats.org/officeDocument/2006/relationships/hyperlink" Target="https://www.handiguide.sports.gouv.fr/" TargetMode="External"/><Relationship Id="rId9" Type="http://schemas.openxmlformats.org/officeDocument/2006/relationships/hyperlink" Target="https://pourunefranceenforme.fr/nous-sommes-face-a-un-tsunami-dinactivite-physique-et-surtout-de-sedentarite/" TargetMode="External"/><Relationship Id="rId14" Type="http://schemas.openxmlformats.org/officeDocument/2006/relationships/hyperlink" Target="file:///C:\Users\ppanier\Downloads\154265_1347.pdf" TargetMode="External"/><Relationship Id="rId22" Type="http://schemas.openxmlformats.org/officeDocument/2006/relationships/hyperlink" Target="https://actu.fr/sports/finistere-comment-lutter-contre-le-decrochage-sportif-des-filles_4115698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antepubliquefrance.fr/content/download/514531/3803343?version=1#:~:text=Les%20adoles%2D%20centes%20privil%C3%A9gient%20plut%C3%B4t,sport%20en%20club%20%5B7%5D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eseau-canope.fr/apprendre-par-le-jeu/utiliser-les-jeux-dans-sa-pratique-pedagogique/les-jeux-cooperatifs/decouvrir-des-jeux.html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prnsi.creps-pdl.fr/sport-inclusion-sociale/sport-dans-la-ville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fillactive.ca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ctu.fr/sports/finistere-comment-lutter-contre-le-decrochage-sportif-des-filles_41156981.html" TargetMode="External"/><Relationship Id="rId5" Type="http://schemas.openxmlformats.org/officeDocument/2006/relationships/hyperlink" Target="https://www.sportspourtous.org/fr/notre-expertise/sport-socio-educatif/le-programme-belle-en-sport.html" TargetMode="External"/><Relationship Id="rId4" Type="http://schemas.openxmlformats.org/officeDocument/2006/relationships/hyperlink" Target="https://guides.prnsi.creps-pdl.fr/sport-inclusion-sociale/passerell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iguide.sports.gouv.fr/" TargetMode="External"/><Relationship Id="rId2" Type="http://schemas.openxmlformats.org/officeDocument/2006/relationships/hyperlink" Target="https://www.education.gouv.fr/la-scolarisation-des-eleves-en-situation-de-handicap-1022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www.reseau-canope.fr/cap-ecole-inclusive/amenager-et-adapter/fiche-adaptation/permettre-la-pratique-des-activites-sportives-collectives.html" TargetMode="External"/><Relationship Id="rId4" Type="http://schemas.openxmlformats.org/officeDocument/2006/relationships/hyperlink" Target="https://www.jeunes.gouv.fr/media/1072/downloa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gerbouger.fr/bouger-plus/test-de-niveau-d-activite-physique-et-de-sedentarite-des-adultes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onaps.fr/report-card/" TargetMode="External"/><Relationship Id="rId7" Type="http://schemas.openxmlformats.org/officeDocument/2006/relationships/hyperlink" Target="https://onaps.fr/outils-devaluation/" TargetMode="External"/><Relationship Id="rId12" Type="http://schemas.openxmlformats.org/officeDocument/2006/relationships/hyperlink" Target="https://hal.univ-lorraine.fr/tel-01752566/document" TargetMode="External"/><Relationship Id="rId2" Type="http://schemas.openxmlformats.org/officeDocument/2006/relationships/hyperlink" Target="https://pole-sante.creps-vichy.sports.gouv.fr/?page_id=1017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nreppop.com/" TargetMode="External"/><Relationship Id="rId11" Type="http://schemas.openxmlformats.org/officeDocument/2006/relationships/hyperlink" Target="file:///C:\Users\ppanier\Downloads\154265_1347.pdf" TargetMode="External"/><Relationship Id="rId5" Type="http://schemas.openxmlformats.org/officeDocument/2006/relationships/hyperlink" Target="https://www.vidal.fr/sante/sport/infos-sport-medicosport-sante/" TargetMode="External"/><Relationship Id="rId10" Type="http://schemas.openxmlformats.org/officeDocument/2006/relationships/hyperlink" Target="https://mets-up.com/" TargetMode="External"/><Relationship Id="rId4" Type="http://schemas.openxmlformats.org/officeDocument/2006/relationships/hyperlink" Target="https://pourunefranceenforme.fr/nous-sommes-face-a-un-tsunami-dinactivite-physique-et-surtout-de-sedentarite/" TargetMode="External"/><Relationship Id="rId9" Type="http://schemas.openxmlformats.org/officeDocument/2006/relationships/hyperlink" Target="https://onaps.fr/wp-content/uploads/2021/04/Onaps_Un-pour-tous_05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594FD6-9B24-02B3-A804-3CDC3A1E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20D2-AC0B-4D2D-B1F3-382954919E0C}" type="datetime1">
              <a:rPr lang="fr-FR" smtClean="0"/>
              <a:t>27/11/2024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E5FAE9-383D-6680-D675-34908A8E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4C077C-C509-2E4D-885E-BC80BECE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B3A59B-34CD-E59C-D500-D9C8A838D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21000" y="3065671"/>
            <a:ext cx="9270999" cy="100806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fr-FR" dirty="0">
                <a:solidFill>
                  <a:srgbClr val="21215A"/>
                </a:solidFill>
              </a:rPr>
              <a:t>2H de sport en plus au </a:t>
            </a:r>
            <a:r>
              <a:rPr lang="fr-FR" dirty="0" smtClean="0">
                <a:solidFill>
                  <a:srgbClr val="21215A"/>
                </a:solidFill>
              </a:rPr>
              <a:t>collège (2HSC)</a:t>
            </a:r>
          </a:p>
          <a:p>
            <a:pPr indent="0" algn="ctr">
              <a:buNone/>
            </a:pPr>
            <a:r>
              <a:rPr lang="fr-FR" dirty="0" smtClean="0">
                <a:solidFill>
                  <a:srgbClr val="21215A"/>
                </a:solidFill>
              </a:rPr>
              <a:t>Accueil </a:t>
            </a:r>
            <a:r>
              <a:rPr lang="fr-FR" dirty="0" err="1" smtClean="0">
                <a:solidFill>
                  <a:srgbClr val="21215A"/>
                </a:solidFill>
              </a:rPr>
              <a:t>elargi</a:t>
            </a:r>
            <a:r>
              <a:rPr lang="fr-FR" dirty="0" smtClean="0">
                <a:solidFill>
                  <a:srgbClr val="21215A"/>
                </a:solidFill>
              </a:rPr>
              <a:t> 8h-18h</a:t>
            </a:r>
            <a:endParaRPr lang="fr-FR" dirty="0">
              <a:solidFill>
                <a:srgbClr val="21215A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78257CF-0D27-6147-BD8B-411CD0EFE6A1}"/>
              </a:ext>
            </a:extLst>
          </p:cNvPr>
          <p:cNvCxnSpPr>
            <a:cxnSpLocks/>
          </p:cNvCxnSpPr>
          <p:nvPr/>
        </p:nvCxnSpPr>
        <p:spPr>
          <a:xfrm>
            <a:off x="3629385" y="4548566"/>
            <a:ext cx="85626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083" y="240000"/>
            <a:ext cx="1379092" cy="16169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0000"/>
            <a:ext cx="2785440" cy="18569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83B3E95-319C-B0CD-07B4-B5C399A38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09801" y="4868217"/>
            <a:ext cx="9982198" cy="1044900"/>
          </a:xfrm>
        </p:spPr>
        <p:txBody>
          <a:bodyPr>
            <a:noAutofit/>
          </a:bodyPr>
          <a:lstStyle/>
          <a:p>
            <a:pPr indent="0" algn="ctr">
              <a:lnSpc>
                <a:spcPts val="3000"/>
              </a:lnSpc>
              <a:spcAft>
                <a:spcPts val="600"/>
              </a:spcAft>
              <a:buNone/>
            </a:pPr>
            <a:r>
              <a:rPr lang="fr-FR" sz="2800" b="1" dirty="0" smtClean="0"/>
              <a:t>IDENTIFICATION DU « PUBLIC CIBLE » </a:t>
            </a:r>
            <a:endParaRPr lang="fr-FR" sz="2800" b="1" dirty="0"/>
          </a:p>
          <a:p>
            <a:pPr indent="0" algn="ctr">
              <a:lnSpc>
                <a:spcPts val="3000"/>
              </a:lnSpc>
              <a:spcAft>
                <a:spcPts val="600"/>
              </a:spcAft>
              <a:buNone/>
            </a:pPr>
            <a:r>
              <a:rPr lang="fr-FR" sz="2800" b="1" dirty="0"/>
              <a:t>par </a:t>
            </a:r>
            <a:r>
              <a:rPr lang="fr-FR" sz="2800" b="1" dirty="0" smtClean="0"/>
              <a:t>le Chef d’ETABLISSEMENT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629385" y="988465"/>
            <a:ext cx="647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FF00"/>
                </a:solidFill>
              </a:rPr>
              <a:t>Tous les liens de ressources de ce document sont cliquables dès lors que le diaporama est en mode visionneuse</a:t>
            </a:r>
            <a:endParaRPr lang="fr-FR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7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639" y="490001"/>
            <a:ext cx="9532561" cy="90322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FOCUS sur les Jeunes IDENTIFIES PAR L’EQUIPE EDUCATIVE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0147" y="2008020"/>
            <a:ext cx="96004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 smtClean="0"/>
              <a:t>Se concerter </a:t>
            </a:r>
            <a:r>
              <a:rPr lang="fr-FR" sz="1600" dirty="0" smtClean="0"/>
              <a:t>avec </a:t>
            </a:r>
            <a:r>
              <a:rPr lang="fr-FR" sz="1600" dirty="0"/>
              <a:t>les référents éducatifs du collège ou des </a:t>
            </a:r>
            <a:r>
              <a:rPr lang="fr-FR" sz="1600" dirty="0" smtClean="0"/>
              <a:t>équipes de suivi territoriaux spécialisés.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Proposer des </a:t>
            </a:r>
            <a:r>
              <a:rPr lang="fr-FR" sz="1600" b="1" dirty="0" smtClean="0"/>
              <a:t>AP favorisant les interactions</a:t>
            </a:r>
            <a:r>
              <a:rPr lang="fr-FR" sz="1600" dirty="0" smtClean="0"/>
              <a:t>, la création de nouveaux liens sociaux.</a:t>
            </a:r>
            <a:endParaRPr lang="fr-FR" sz="1600" dirty="0"/>
          </a:p>
          <a:p>
            <a:pPr marL="285750" lvl="0" indent="-285750">
              <a:buFontTx/>
              <a:buChar char="-"/>
            </a:pPr>
            <a:r>
              <a:rPr lang="fr-FR" sz="1600" b="1" dirty="0" smtClean="0"/>
              <a:t>Prendre </a:t>
            </a:r>
            <a:r>
              <a:rPr lang="fr-FR" sz="1600" b="1" dirty="0"/>
              <a:t>en compte l’environnement </a:t>
            </a:r>
            <a:r>
              <a:rPr lang="fr-FR" sz="1600" dirty="0"/>
              <a:t>des </a:t>
            </a:r>
            <a:r>
              <a:rPr lang="fr-FR" sz="1600" dirty="0" smtClean="0"/>
              <a:t>jeunes, </a:t>
            </a:r>
            <a:r>
              <a:rPr lang="fr-FR" sz="1600" dirty="0"/>
              <a:t>notamment la situation </a:t>
            </a:r>
            <a:r>
              <a:rPr lang="fr-FR" sz="1600" dirty="0" smtClean="0"/>
              <a:t>financière ou pécuniaire des familles (ajustement des besoins notamment petit matériel individuel).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19639" y="3815061"/>
            <a:ext cx="1038346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9639" y="4591820"/>
            <a:ext cx="101730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Projet Action Prévention Sport</a:t>
            </a:r>
            <a:endParaRPr lang="fr-FR" sz="1400" dirty="0"/>
          </a:p>
          <a:p>
            <a:r>
              <a:rPr lang="fr-FR" sz="1400" dirty="0">
                <a:hlinkClick r:id="rId3"/>
              </a:rPr>
              <a:t>Programmes, outils et méthodes de l’association Rebonds!</a:t>
            </a:r>
            <a:endParaRPr lang="fr-FR" sz="1400" dirty="0"/>
          </a:p>
          <a:p>
            <a:r>
              <a:rPr lang="fr-FR" sz="1400" dirty="0" smtClean="0">
                <a:hlinkClick r:id="rId4"/>
              </a:rPr>
              <a:t>Guide sport dans les cités éducatives coordination UFOLEP</a:t>
            </a:r>
            <a:endParaRPr lang="fr-FR" sz="1400" dirty="0"/>
          </a:p>
          <a:p>
            <a:endParaRPr lang="fr-FR" sz="1600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19639" y="1376756"/>
            <a:ext cx="1047236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18956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474" y="411795"/>
            <a:ext cx="86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REMARQUES </a:t>
            </a:r>
            <a:r>
              <a:rPr lang="fr-FR" sz="2400" b="1" dirty="0" smtClean="0"/>
              <a:t>SPECIFIQUES</a:t>
            </a:r>
            <a:r>
              <a:rPr lang="fr-FR" sz="2800" b="1" dirty="0" smtClean="0"/>
              <a:t> POUR DES JEUNES ALLOPHONES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86596" y="1915166"/>
            <a:ext cx="9970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1600" b="1" dirty="0"/>
              <a:t>Se concerter </a:t>
            </a:r>
            <a:r>
              <a:rPr lang="fr-FR" sz="1600" dirty="0"/>
              <a:t>avec</a:t>
            </a:r>
            <a:r>
              <a:rPr lang="fr-FR" sz="1600" dirty="0" smtClean="0"/>
              <a:t> </a:t>
            </a:r>
            <a:r>
              <a:rPr lang="fr-FR" sz="1600" dirty="0"/>
              <a:t>les équipes pédagogiques de l’établissement pour partager les adaptations </a:t>
            </a:r>
            <a:r>
              <a:rPr lang="fr-FR" sz="1600" dirty="0" smtClean="0"/>
              <a:t>à envisager.</a:t>
            </a:r>
            <a:endParaRPr lang="fr-FR" sz="1600" dirty="0"/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Capacité </a:t>
            </a:r>
            <a:r>
              <a:rPr lang="fr-FR" sz="1600" b="1" dirty="0"/>
              <a:t>comprendre la diversité des parcours </a:t>
            </a:r>
            <a:r>
              <a:rPr lang="fr-FR" sz="1600" dirty="0"/>
              <a:t>et des </a:t>
            </a:r>
            <a:r>
              <a:rPr lang="fr-FR" sz="1600" dirty="0" smtClean="0"/>
              <a:t>profils accueillis sans questionnement intrusif.</a:t>
            </a:r>
          </a:p>
          <a:p>
            <a:pPr marL="285750" lvl="0" indent="-285750" algn="just">
              <a:buFontTx/>
              <a:buChar char="-"/>
            </a:pPr>
            <a:r>
              <a:rPr lang="fr-FR" sz="1600" dirty="0" smtClean="0"/>
              <a:t>Utiliser </a:t>
            </a:r>
            <a:r>
              <a:rPr lang="fr-FR" sz="1600" b="1" dirty="0" smtClean="0"/>
              <a:t>les AP </a:t>
            </a:r>
            <a:r>
              <a:rPr lang="fr-FR" sz="1600" b="1" dirty="0"/>
              <a:t>comme </a:t>
            </a:r>
            <a:r>
              <a:rPr lang="fr-FR" sz="1600" b="1" dirty="0" smtClean="0"/>
              <a:t>véhicule </a:t>
            </a:r>
            <a:r>
              <a:rPr lang="fr-FR" sz="1600" b="1" dirty="0"/>
              <a:t>de motivation </a:t>
            </a:r>
            <a:r>
              <a:rPr lang="fr-FR" sz="1600" dirty="0"/>
              <a:t>intrinsèque à l’apprentissage de la </a:t>
            </a:r>
            <a:r>
              <a:rPr lang="fr-FR" sz="1600" dirty="0" smtClean="0"/>
              <a:t>langue par les consignes et échanges entre pairs.</a:t>
            </a:r>
            <a:endParaRPr lang="fr-FR" sz="1600" dirty="0"/>
          </a:p>
          <a:p>
            <a:pPr marL="285750" lvl="0" indent="-285750" algn="just">
              <a:buFontTx/>
              <a:buChar char="-"/>
            </a:pPr>
            <a:r>
              <a:rPr lang="fr-FR" sz="1600" dirty="0" smtClean="0"/>
              <a:t>Utiliser des </a:t>
            </a:r>
            <a:r>
              <a:rPr lang="fr-FR" sz="1600" b="1" dirty="0" smtClean="0"/>
              <a:t>accroches sur l’actualité sportive </a:t>
            </a:r>
            <a:r>
              <a:rPr lang="fr-FR" sz="1600" dirty="0" smtClean="0"/>
              <a:t>en France mais aussi dans les pays d’origine pour faciliter la création du lien avec le jeune.</a:t>
            </a:r>
            <a:endParaRPr lang="fr-FR" sz="1600" dirty="0"/>
          </a:p>
          <a:p>
            <a:pPr lvl="0"/>
            <a:endParaRPr lang="fr-FR" i="1" dirty="0"/>
          </a:p>
          <a:p>
            <a:pPr lvl="0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92537" y="4033533"/>
            <a:ext cx="10399463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2537" y="4746784"/>
            <a:ext cx="101730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Ressources </a:t>
            </a:r>
            <a:r>
              <a:rPr lang="fr-FR" sz="1400" dirty="0" err="1" smtClean="0">
                <a:hlinkClick r:id="rId2"/>
              </a:rPr>
              <a:t>éduscol</a:t>
            </a:r>
            <a:r>
              <a:rPr lang="fr-FR" sz="1400" dirty="0" smtClean="0">
                <a:hlinkClick r:id="rId2"/>
              </a:rPr>
              <a:t> allophone parcours de scolarisation</a:t>
            </a:r>
            <a:endParaRPr lang="fr-FR" sz="1400" dirty="0" smtClean="0">
              <a:hlinkClick r:id="rId3"/>
            </a:endParaRPr>
          </a:p>
          <a:p>
            <a:r>
              <a:rPr lang="fr-FR" sz="1400" dirty="0" smtClean="0">
                <a:hlinkClick r:id="rId3"/>
              </a:rPr>
              <a:t>Exemple </a:t>
            </a:r>
            <a:r>
              <a:rPr lang="fr-FR" sz="1400" dirty="0">
                <a:hlinkClick r:id="rId3"/>
              </a:rPr>
              <a:t>du </a:t>
            </a:r>
            <a:r>
              <a:rPr lang="fr-FR" sz="1400" dirty="0" err="1">
                <a:hlinkClick r:id="rId3"/>
              </a:rPr>
              <a:t>Kraainem</a:t>
            </a:r>
            <a:r>
              <a:rPr lang="fr-FR" sz="1400" dirty="0">
                <a:hlinkClick r:id="rId3"/>
              </a:rPr>
              <a:t> Football Club</a:t>
            </a:r>
            <a:endParaRPr lang="fr-FR" sz="1400" dirty="0"/>
          </a:p>
          <a:p>
            <a:r>
              <a:rPr lang="fr-FR" sz="1400" dirty="0">
                <a:hlinkClick r:id="rId4"/>
              </a:rPr>
              <a:t>Livret d’accueil des EANA / Eduscol</a:t>
            </a:r>
            <a:endParaRPr lang="fr-FR" sz="1400" dirty="0"/>
          </a:p>
          <a:p>
            <a:r>
              <a:rPr lang="fr-FR" sz="1400" dirty="0">
                <a:hlinkClick r:id="rId5"/>
              </a:rPr>
              <a:t>Contenus pédagogiques Hachette FLE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832474" y="1363882"/>
            <a:ext cx="10399463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10100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2537" y="2182480"/>
            <a:ext cx="92564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 aller plus loin </a:t>
            </a:r>
            <a:r>
              <a:rPr lang="fr-FR" dirty="0" smtClean="0"/>
              <a:t>: 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www.sports.gouv.fr/poles-ressources-nationaux-629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/>
              <a:t>PRN </a:t>
            </a:r>
            <a:r>
              <a:rPr lang="fr-FR" dirty="0" smtClean="0"/>
              <a:t>Sport Santé Bien-Être </a:t>
            </a:r>
            <a:r>
              <a:rPr lang="fr-FR" dirty="0">
                <a:hlinkClick r:id="rId3"/>
              </a:rPr>
              <a:t>https://pole-sante.creps-vichy.sports.gouv.fr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/>
              <a:t>PRN </a:t>
            </a:r>
            <a:r>
              <a:rPr lang="fr-FR" dirty="0" smtClean="0"/>
              <a:t>Sport Innovations </a:t>
            </a: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www.creps-pdl.sports.gouv.fr/prn-si.presentation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Centre d’Expertise Sport Handicap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fr.linkedin.com/company/c-e-s-h-centre-d-expertise-sport-handicaps?original_referer=https%3A%2F%2Fwww.google.com%2F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sz="1200" dirty="0"/>
          </a:p>
          <a:p>
            <a:endParaRPr lang="fr-FR" sz="1200" dirty="0"/>
          </a:p>
        </p:txBody>
      </p:sp>
      <p:pic>
        <p:nvPicPr>
          <p:cNvPr id="6" name="Image 5" descr="https://www.education.gouv.fr/sites/default/files/site_logo/2022-08/logoMENJ_tronqu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95" y="941615"/>
            <a:ext cx="9963056" cy="903227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LE MINISTERE DES SPORTS ET DES JOP ET SES POLES RESSOURCES NATIONAUX Thématiques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788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16667" r="21050" b="17850"/>
          <a:stretch/>
        </p:blipFill>
        <p:spPr bwMode="auto">
          <a:xfrm>
            <a:off x="1298316" y="1473972"/>
            <a:ext cx="9321788" cy="4652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575760"/>
            <a:ext cx="8605825" cy="90322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CONCEPT ressource « la </a:t>
            </a:r>
            <a:r>
              <a:rPr lang="fr-FR" sz="2400" b="1" dirty="0"/>
              <a:t>LITTERATIE </a:t>
            </a:r>
            <a:r>
              <a:rPr lang="fr-FR" sz="2400" b="1" dirty="0" smtClean="0"/>
              <a:t>PHYSIQUE »</a:t>
            </a:r>
            <a:endParaRPr lang="fr-FR" sz="2400" b="1" dirty="0"/>
          </a:p>
        </p:txBody>
      </p:sp>
      <p:pic>
        <p:nvPicPr>
          <p:cNvPr id="7" name="Image 6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9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 3" descr="cid:image001.jpg@01D99C8B.F8B949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99" y="1316499"/>
            <a:ext cx="3927249" cy="36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761549"/>
            <a:ext cx="8605825" cy="903227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RAPPEL: « LES COMPETENCES PSYCHOSOCIALES »</a:t>
            </a:r>
            <a:endParaRPr lang="fr-FR" sz="2400" b="1" dirty="0"/>
          </a:p>
        </p:txBody>
      </p:sp>
      <p:pic>
        <p:nvPicPr>
          <p:cNvPr id="7" name="Image 6" descr="https://www.education.gouv.fr/sites/default/files/site_logo/2022-08/logoMENJ_tronqu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0343" y="2367424"/>
            <a:ext cx="55814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mtClean="0">
                <a:solidFill>
                  <a:srgbClr val="1F497D"/>
                </a:solidFill>
                <a:ea typeface="Calibri" panose="020F0502020204030204" pitchFamily="34" charset="0"/>
              </a:rPr>
              <a:t>Les c</a:t>
            </a:r>
            <a:r>
              <a:rPr kumimoji="0" lang="fr-FR" altLang="fr-FR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ompétences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psychosociales des jeunes contribuent à favoriser le bien-être mental</a:t>
            </a:r>
            <a:r>
              <a:rPr lang="fr-FR" altLang="fr-FR" dirty="0" smtClean="0">
                <a:solidFill>
                  <a:srgbClr val="1F497D"/>
                </a:solidFill>
                <a:ea typeface="Calibri" panose="020F0502020204030204" pitchFamily="34" charset="0"/>
              </a:rPr>
              <a:t>, </a:t>
            </a:r>
            <a:r>
              <a:rPr kumimoji="0" lang="fr-FR" altLang="fr-FR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physique, psychique et social et à  prévenir une large gamme de comportements et d’attitudes aux incidences négatives sur la santé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0343" y="4988466"/>
            <a:ext cx="995658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 smtClean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Vademecum</a:t>
            </a:r>
            <a:r>
              <a:rPr lang="fr-FR" altLang="fr-FR" sz="1400" dirty="0" smtClean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 de l’école </a:t>
            </a:r>
            <a:r>
              <a:rPr lang="fr-FR" altLang="fr-FR" sz="1400" dirty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promotrice de santé</a:t>
            </a:r>
            <a:r>
              <a:rPr lang="fr-FR" altLang="fr-FR" sz="1400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endParaRPr lang="fr-FR" altLang="fr-FR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/>
              </a:rPr>
              <a:t>INSTRUCTION INTERMINISTERIELLEN°DGS/SP4/DGCS/DGESCO/DJEPVA/DS/DGEFP/DPJJ/DGESIP/DGER/ 2022/131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/>
              </a:rPr>
              <a:t>du 19 août 2022 relative à la stratégie nationale multisectorielle de développement des compétences psychosociales chez les enfants et les jeunes – 2022-2037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  <a:hlinkClick r:id="rId7"/>
              </a:rPr>
              <a:t>https://www.santepubliquefrance.fr/competences-psychosociales-cps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  <a:hlinkClick r:id="rId8"/>
              </a:rPr>
              <a:t>https://www.manche.gouv.fr/contenu/telechargement/37786/268347/file/EDUCATION-Livret+6-V2.pdf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110343" y="4618678"/>
            <a:ext cx="9978905" cy="337346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Ressources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126" y="1080730"/>
            <a:ext cx="8605825" cy="539720"/>
          </a:xfrm>
        </p:spPr>
        <p:txBody>
          <a:bodyPr>
            <a:normAutofit/>
          </a:bodyPr>
          <a:lstStyle/>
          <a:p>
            <a:r>
              <a:rPr lang="fr-FR" sz="2400" b="1" dirty="0"/>
              <a:t>Cadre du dispositif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259126" y="1681529"/>
            <a:ext cx="10558058" cy="587828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FFFF00"/>
                </a:solidFill>
                <a:hlinkClick r:id="rId2"/>
              </a:rPr>
              <a:t> </a:t>
            </a:r>
            <a:r>
              <a:rPr lang="fr-FR" sz="2000" b="1" dirty="0">
                <a:solidFill>
                  <a:srgbClr val="FFFF00"/>
                </a:solidFill>
                <a:hlinkClick r:id="rId2"/>
              </a:rPr>
              <a:t>Instruction du </a:t>
            </a:r>
            <a:r>
              <a:rPr lang="fr-FR" sz="2000" b="1" dirty="0" smtClean="0">
                <a:solidFill>
                  <a:srgbClr val="FFFF00"/>
                </a:solidFill>
                <a:hlinkClick r:id="rId2"/>
              </a:rPr>
              <a:t>XX-XX-2024</a:t>
            </a:r>
            <a:r>
              <a:rPr lang="fr-FR" sz="2000" dirty="0" smtClean="0">
                <a:solidFill>
                  <a:srgbClr val="FFFF00"/>
                </a:solidFill>
                <a:hlinkClick r:id="rId2"/>
              </a:rPr>
              <a:t> </a:t>
            </a:r>
            <a:r>
              <a:rPr lang="fr-FR" sz="2000" dirty="0">
                <a:solidFill>
                  <a:srgbClr val="FFFF00"/>
                </a:solidFill>
                <a:hlinkClick r:id="rId2"/>
              </a:rPr>
              <a:t>Déploiement du dispositif deux heures hebdomadaires supplémentaires d’activité physique et sportive pour les collégiens - Rentrée scolaire </a:t>
            </a:r>
            <a:r>
              <a:rPr lang="fr-FR" sz="2000" dirty="0" smtClean="0">
                <a:solidFill>
                  <a:srgbClr val="FFFF00"/>
                </a:solidFill>
              </a:rPr>
              <a:t>2024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68559" y="2685705"/>
            <a:ext cx="80077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/>
              <a:t>        </a:t>
            </a:r>
            <a:endParaRPr lang="fr-FR" b="1" dirty="0" smtClean="0"/>
          </a:p>
          <a:p>
            <a:pPr lvl="0" algn="ctr"/>
            <a:r>
              <a:rPr lang="fr-FR" b="1" dirty="0" smtClean="0"/>
              <a:t> </a:t>
            </a:r>
            <a:endParaRPr lang="fr-FR" sz="2000" b="1" dirty="0" smtClean="0"/>
          </a:p>
          <a:p>
            <a:pPr algn="ctr"/>
            <a:r>
              <a:rPr lang="fr-FR" sz="2400" b="1" dirty="0" smtClean="0"/>
              <a:t>Le Chef d’Etablissement (CE) organise </a:t>
            </a:r>
            <a:r>
              <a:rPr lang="fr-FR" sz="2400" b="1" dirty="0"/>
              <a:t>les modalités d’identification des publics </a:t>
            </a:r>
            <a:r>
              <a:rPr lang="fr-FR" sz="2400" b="1" dirty="0" smtClean="0"/>
              <a:t>prioritaires</a:t>
            </a:r>
          </a:p>
          <a:p>
            <a:pPr algn="ctr"/>
            <a:endParaRPr lang="fr-FR" sz="1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Il est responsable de l’identification des publics </a:t>
            </a:r>
            <a:r>
              <a:rPr lang="fr-FR" sz="2000" dirty="0" smtClean="0"/>
              <a:t>prioritaires,</a:t>
            </a:r>
            <a:endParaRPr lang="fr-F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Il s’appuie sur les </a:t>
            </a:r>
            <a:r>
              <a:rPr lang="fr-FR" sz="2000" dirty="0" smtClean="0"/>
              <a:t>équipes de son établissement,</a:t>
            </a:r>
            <a:endParaRPr lang="fr-FR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Il soumet les modalités organisationnelles aux différentes instances de concertation du </a:t>
            </a:r>
            <a:r>
              <a:rPr lang="fr-FR" sz="2000" dirty="0" smtClean="0"/>
              <a:t>collège.</a:t>
            </a:r>
            <a:endParaRPr lang="fr-FR" sz="2000" i="1" dirty="0"/>
          </a:p>
          <a:p>
            <a:pPr lvl="0" algn="ctr"/>
            <a:endParaRPr lang="fr-FR" i="1" dirty="0"/>
          </a:p>
          <a:p>
            <a:pPr lvl="0"/>
            <a:r>
              <a:rPr lang="fr-FR" b="1" dirty="0"/>
              <a:t>     </a:t>
            </a:r>
          </a:p>
          <a:p>
            <a:pPr lvl="0"/>
            <a:endParaRPr lang="fr-FR" b="1" dirty="0"/>
          </a:p>
          <a:p>
            <a:pPr lvl="0"/>
            <a:endParaRPr lang="fr-FR" b="1" dirty="0"/>
          </a:p>
          <a:p>
            <a:pPr lvl="0"/>
            <a:r>
              <a:rPr lang="fr-FR" b="1" dirty="0"/>
              <a:t> </a:t>
            </a:r>
          </a:p>
          <a:p>
            <a:pPr lvl="0"/>
            <a:r>
              <a:rPr lang="fr-FR" b="1" dirty="0"/>
              <a:t>     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3" name="Image 12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25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126" y="1191369"/>
            <a:ext cx="8605825" cy="431364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QUEL PUBLIC?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51032" y="1853337"/>
            <a:ext cx="10811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1/ Les jeunes </a:t>
            </a:r>
            <a:r>
              <a:rPr lang="fr-FR" b="1" dirty="0" smtClean="0"/>
              <a:t>sans pratique </a:t>
            </a:r>
            <a:r>
              <a:rPr lang="fr-FR" dirty="0" smtClean="0"/>
              <a:t>à l’AS d’établissement ou en club</a:t>
            </a:r>
          </a:p>
          <a:p>
            <a:pPr lvl="0"/>
            <a:r>
              <a:rPr lang="fr-FR" dirty="0" smtClean="0"/>
              <a:t> 	</a:t>
            </a:r>
          </a:p>
          <a:p>
            <a:pPr lvl="0"/>
            <a:r>
              <a:rPr lang="fr-FR" dirty="0" smtClean="0"/>
              <a:t>2/ Et tout particulièrement </a:t>
            </a:r>
            <a:endParaRPr lang="fr-FR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003416660"/>
              </p:ext>
            </p:extLst>
          </p:nvPr>
        </p:nvGraphicFramePr>
        <p:xfrm>
          <a:off x="3623210" y="2534455"/>
          <a:ext cx="7422703" cy="346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46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275826" y="1190811"/>
            <a:ext cx="10916173" cy="299048"/>
          </a:xfrm>
          <a:prstGeom prst="rect">
            <a:avLst/>
          </a:prstGeom>
          <a:solidFill>
            <a:schemeClr val="bg1">
              <a:alpha val="30196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/>
              <a:t>LE CHEF D’ETABLISSEMENT EST RESPONSABLE DE L’IDENTIFICATION DES PUBLICS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140" y="2108862"/>
            <a:ext cx="9335070" cy="1858778"/>
          </a:xfrm>
        </p:spPr>
        <p:txBody>
          <a:bodyPr>
            <a:noAutofit/>
          </a:bodyPr>
          <a:lstStyle/>
          <a:p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doit prendre en compte la </a:t>
            </a:r>
            <a:r>
              <a:rPr lang="fr-FR" sz="1600" b="1" cap="none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singularité des jeunes </a:t>
            </a: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fr-FR" sz="1600" b="1" cap="none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encourager les </a:t>
            </a:r>
            <a:r>
              <a:rPr lang="fr-FR" sz="1600" b="1" cap="none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dynamiques </a:t>
            </a:r>
            <a:r>
              <a:rPr lang="fr-FR" sz="1600" b="1" cap="none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inclusives</a:t>
            </a: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6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6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l’accompagner, il peut :</a:t>
            </a:r>
            <a:b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solliciter les </a:t>
            </a:r>
            <a:r>
              <a:rPr lang="fr-FR" sz="1600" b="1" cap="none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instances de concertation de </a:t>
            </a:r>
            <a:r>
              <a:rPr lang="fr-FR" sz="1600" b="1" cap="none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l’établissement</a:t>
            </a: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b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utiliser les </a:t>
            </a:r>
            <a:r>
              <a:rPr lang="fr-FR" sz="1600" b="1" cap="none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ressources</a:t>
            </a:r>
            <a:r>
              <a:rPr lang="fr-FR" sz="16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déployées par </a:t>
            </a:r>
            <a:r>
              <a:rPr lang="fr-FR" sz="16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l’éducation nationale via le site </a:t>
            </a:r>
            <a:r>
              <a:rPr lang="fr-FR" sz="1600" b="1" cap="none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EDUSCOL</a:t>
            </a:r>
            <a:r>
              <a:rPr lang="fr-FR" sz="16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6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s’appuyer </a:t>
            </a:r>
            <a:r>
              <a:rPr lang="fr-FR" sz="16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 les </a:t>
            </a:r>
            <a:r>
              <a:rPr lang="fr-FR" sz="1600" b="1" cap="none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pôles </a:t>
            </a:r>
            <a:r>
              <a:rPr lang="fr-FR" sz="1600" b="1" cap="none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ressources nationaux </a:t>
            </a:r>
            <a:r>
              <a:rPr lang="fr-FR" sz="1600" cap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ministère des sports et des JOP</a:t>
            </a:r>
            <a:r>
              <a:rPr lang="fr-FR" sz="1600" cap="none" dirty="0" smtClean="0">
                <a:solidFill>
                  <a:schemeClr val="tx1"/>
                </a:solidFill>
              </a:rPr>
              <a:t/>
            </a:r>
            <a:br>
              <a:rPr lang="fr-FR" sz="1600" cap="none" dirty="0" smtClean="0">
                <a:solidFill>
                  <a:schemeClr val="tx1"/>
                </a:solidFill>
              </a:rPr>
            </a:br>
            <a:endParaRPr lang="fr-FR" sz="1600" b="1" cap="none" dirty="0">
              <a:solidFill>
                <a:schemeClr val="tx1"/>
              </a:solidFill>
            </a:endParaRPr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02258" y="4454434"/>
            <a:ext cx="11459265" cy="287383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chemeClr val="tx1"/>
                </a:solidFill>
              </a:rPr>
              <a:t>Ressources complémentaires pour ce(s) public(s)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860099"/>
            <a:ext cx="11073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3"/>
              </a:rPr>
              <a:t>Scolarisation des élèves en situation de </a:t>
            </a:r>
            <a:r>
              <a:rPr lang="fr-FR" sz="1200" dirty="0" smtClean="0">
                <a:hlinkClick r:id="rId3"/>
              </a:rPr>
              <a:t>handicap</a:t>
            </a:r>
            <a:r>
              <a:rPr lang="fr-FR" sz="1200" dirty="0"/>
              <a:t>/</a:t>
            </a:r>
            <a:r>
              <a:rPr lang="fr-FR" sz="1200" dirty="0" smtClean="0">
                <a:hlinkClick r:id="rId4"/>
              </a:rPr>
              <a:t>Handiguide.gouv.fr</a:t>
            </a:r>
            <a:endParaRPr lang="fr-FR" sz="1200" dirty="0">
              <a:hlinkClick r:id="rId5"/>
            </a:endParaRPr>
          </a:p>
          <a:p>
            <a:r>
              <a:rPr lang="fr-FR" sz="1200" dirty="0" smtClean="0">
                <a:hlinkClick r:id="rId6"/>
              </a:rPr>
              <a:t>Fiche </a:t>
            </a:r>
            <a:r>
              <a:rPr lang="fr-FR" sz="1200" dirty="0">
                <a:hlinkClick r:id="rId6"/>
              </a:rPr>
              <a:t>adaptation « permettre la pratique des APS </a:t>
            </a:r>
            <a:r>
              <a:rPr lang="fr-FR" sz="1200" dirty="0" smtClean="0">
                <a:hlinkClick r:id="rId6"/>
              </a:rPr>
              <a:t>»</a:t>
            </a:r>
            <a:r>
              <a:rPr lang="fr-FR" sz="1200" dirty="0" smtClean="0"/>
              <a:t>/</a:t>
            </a:r>
            <a:r>
              <a:rPr lang="fr-FR" sz="1200" dirty="0" smtClean="0">
                <a:hlinkClick r:id="rId7"/>
              </a:rPr>
              <a:t> </a:t>
            </a:r>
            <a:r>
              <a:rPr lang="fr-FR" sz="1200" dirty="0">
                <a:hlinkClick r:id="rId7"/>
              </a:rPr>
              <a:t>Réseau de </a:t>
            </a:r>
            <a:r>
              <a:rPr lang="fr-FR" sz="1200" dirty="0">
                <a:solidFill>
                  <a:schemeClr val="accent4"/>
                </a:solidFill>
                <a:hlinkClick r:id="rId7"/>
              </a:rPr>
              <a:t>573</a:t>
            </a:r>
            <a:r>
              <a:rPr lang="fr-FR" sz="1200" dirty="0">
                <a:hlinkClick r:id="rId7"/>
              </a:rPr>
              <a:t> </a:t>
            </a:r>
            <a:r>
              <a:rPr lang="fr-FR" sz="1200" dirty="0">
                <a:solidFill>
                  <a:schemeClr val="accent4"/>
                </a:solidFill>
                <a:hlinkClick r:id="rId7"/>
              </a:rPr>
              <a:t>M</a:t>
            </a:r>
            <a:r>
              <a:rPr lang="fr-FR" sz="1200" dirty="0">
                <a:hlinkClick r:id="rId7"/>
              </a:rPr>
              <a:t>aison </a:t>
            </a:r>
            <a:r>
              <a:rPr lang="fr-FR" sz="1200" dirty="0">
                <a:solidFill>
                  <a:schemeClr val="accent4"/>
                </a:solidFill>
                <a:hlinkClick r:id="rId7"/>
              </a:rPr>
              <a:t>S</a:t>
            </a:r>
            <a:r>
              <a:rPr lang="fr-FR" sz="1200" dirty="0">
                <a:hlinkClick r:id="rId7"/>
              </a:rPr>
              <a:t>port-</a:t>
            </a:r>
            <a:r>
              <a:rPr lang="fr-FR" sz="1200" dirty="0">
                <a:solidFill>
                  <a:schemeClr val="accent4"/>
                </a:solidFill>
                <a:hlinkClick r:id="rId7"/>
              </a:rPr>
              <a:t>S</a:t>
            </a:r>
            <a:r>
              <a:rPr lang="fr-FR" sz="1200" dirty="0">
                <a:hlinkClick r:id="rId7"/>
              </a:rPr>
              <a:t>anté </a:t>
            </a:r>
            <a:r>
              <a:rPr lang="fr-FR" sz="1200" dirty="0"/>
              <a:t>/ </a:t>
            </a:r>
            <a:r>
              <a:rPr lang="fr-FR" sz="1200" dirty="0">
                <a:hlinkClick r:id="rId8"/>
              </a:rPr>
              <a:t>REPORT CARD travaux ONAPS </a:t>
            </a:r>
            <a:r>
              <a:rPr lang="fr-FR" sz="1200" dirty="0"/>
              <a:t>/ </a:t>
            </a:r>
            <a:r>
              <a:rPr lang="fr-FR" sz="1200" dirty="0">
                <a:hlinkClick r:id="rId9"/>
              </a:rPr>
              <a:t>Etude « inverser les courbes » F.CARRE</a:t>
            </a:r>
            <a:endParaRPr lang="fr-FR" sz="1200" dirty="0"/>
          </a:p>
          <a:p>
            <a:r>
              <a:rPr lang="fr-FR" sz="1200" dirty="0" err="1">
                <a:hlinkClick r:id="rId10"/>
              </a:rPr>
              <a:t>Médicosport</a:t>
            </a:r>
            <a:r>
              <a:rPr lang="fr-FR" sz="1200" dirty="0">
                <a:hlinkClick r:id="rId10"/>
              </a:rPr>
              <a:t> </a:t>
            </a:r>
            <a:r>
              <a:rPr lang="fr-FR" sz="1200" dirty="0">
                <a:solidFill>
                  <a:schemeClr val="accent4"/>
                </a:solidFill>
                <a:hlinkClick r:id="rId10"/>
              </a:rPr>
              <a:t>Vidal-CNOSF</a:t>
            </a:r>
            <a:r>
              <a:rPr lang="fr-FR" sz="1200" dirty="0">
                <a:hlinkClick r:id="rId10"/>
              </a:rPr>
              <a:t> </a:t>
            </a:r>
            <a:r>
              <a:rPr lang="fr-FR" sz="1200" dirty="0" smtClean="0"/>
              <a:t>/</a:t>
            </a:r>
            <a:r>
              <a:rPr lang="fr-FR" sz="1200" dirty="0" smtClean="0">
                <a:solidFill>
                  <a:schemeClr val="accent4"/>
                </a:solidFill>
              </a:rPr>
              <a:t> </a:t>
            </a:r>
            <a:r>
              <a:rPr lang="fr-FR" sz="1200" dirty="0">
                <a:solidFill>
                  <a:schemeClr val="accent4"/>
                </a:solidFill>
                <a:hlinkClick r:id="rId11"/>
              </a:rPr>
              <a:t>Calculer son niveau AP et sédentarité avec Programme Manger Bouger</a:t>
            </a:r>
            <a:r>
              <a:rPr lang="fr-FR" sz="1200" dirty="0">
                <a:solidFill>
                  <a:schemeClr val="accent4"/>
                </a:solidFill>
              </a:rPr>
              <a:t> </a:t>
            </a:r>
            <a:r>
              <a:rPr lang="fr-FR" sz="1200" dirty="0"/>
              <a:t>/ </a:t>
            </a:r>
            <a:r>
              <a:rPr lang="fr-FR" sz="1200" dirty="0">
                <a:hlinkClick r:id="rId12"/>
              </a:rPr>
              <a:t>EP3S T.CUISSET</a:t>
            </a:r>
            <a:r>
              <a:rPr lang="fr-FR" sz="1200" dirty="0"/>
              <a:t> / </a:t>
            </a:r>
            <a:r>
              <a:rPr lang="fr-FR" sz="1200" dirty="0">
                <a:solidFill>
                  <a:schemeClr val="accent4"/>
                </a:solidFill>
                <a:hlinkClick r:id="rId13"/>
              </a:rPr>
              <a:t>Evaluation de ses MET’S santé : Daniel Mercier et François Carré </a:t>
            </a:r>
            <a:r>
              <a:rPr lang="fr-FR" sz="1200" dirty="0"/>
              <a:t>/ </a:t>
            </a:r>
            <a:r>
              <a:rPr lang="fr-FR" sz="1200" u="sng" dirty="0">
                <a:hlinkClick r:id="rId14"/>
              </a:rPr>
              <a:t>Promouvoir l’activité physique des jeunes – projet de type ICAPS</a:t>
            </a:r>
            <a:r>
              <a:rPr lang="fr-FR" sz="1200" u="sng" dirty="0"/>
              <a:t> </a:t>
            </a:r>
            <a:r>
              <a:rPr lang="fr-FR" sz="1200" dirty="0"/>
              <a:t>/ </a:t>
            </a:r>
            <a:r>
              <a:rPr lang="fr-FR" sz="1200" u="sng" dirty="0">
                <a:hlinkClick r:id="rId15"/>
              </a:rPr>
              <a:t>Comportement de santé et motivation sportive chez les adolescents </a:t>
            </a:r>
            <a:r>
              <a:rPr lang="fr-FR" sz="1200" u="sng" dirty="0" err="1">
                <a:hlinkClick r:id="rId15"/>
              </a:rPr>
              <a:t>M.Maugendre</a:t>
            </a:r>
            <a:r>
              <a:rPr lang="fr-FR" sz="1200" u="sng" dirty="0">
                <a:hlinkClick r:id="rId15"/>
              </a:rPr>
              <a:t> </a:t>
            </a:r>
            <a:r>
              <a:rPr lang="fr-FR" sz="1200" u="sng" dirty="0" smtClean="0">
                <a:hlinkClick r:id="rId15"/>
              </a:rPr>
              <a:t>29/03/18</a:t>
            </a:r>
            <a:endParaRPr lang="fr-FR" sz="1200" u="sng" dirty="0" smtClean="0"/>
          </a:p>
          <a:p>
            <a:r>
              <a:rPr lang="fr-FR" sz="1200" dirty="0">
                <a:hlinkClick r:id="rId16"/>
              </a:rPr>
              <a:t>Projet Action Prévention </a:t>
            </a:r>
            <a:r>
              <a:rPr lang="fr-FR" sz="1200" dirty="0" smtClean="0">
                <a:hlinkClick r:id="rId16"/>
              </a:rPr>
              <a:t>Sport</a:t>
            </a:r>
            <a:r>
              <a:rPr lang="fr-FR" sz="1200" dirty="0" smtClean="0"/>
              <a:t>/ </a:t>
            </a:r>
            <a:r>
              <a:rPr lang="fr-FR" sz="1200" dirty="0" smtClean="0">
                <a:hlinkClick r:id="rId17"/>
              </a:rPr>
              <a:t>Programmes</a:t>
            </a:r>
            <a:r>
              <a:rPr lang="fr-FR" sz="1200" dirty="0">
                <a:hlinkClick r:id="rId17"/>
              </a:rPr>
              <a:t>, outils et méthodes de l’association Rebonds</a:t>
            </a:r>
            <a:r>
              <a:rPr lang="fr-FR" sz="1200" dirty="0" smtClean="0">
                <a:hlinkClick r:id="rId17"/>
              </a:rPr>
              <a:t>!</a:t>
            </a:r>
            <a:endParaRPr lang="fr-FR" sz="1200" dirty="0" smtClean="0"/>
          </a:p>
          <a:p>
            <a:r>
              <a:rPr lang="fr-FR" sz="1200" dirty="0">
                <a:solidFill>
                  <a:schemeClr val="accent4"/>
                </a:solidFill>
                <a:hlinkClick r:id="rId18"/>
              </a:rPr>
              <a:t>Programme filles actives (</a:t>
            </a:r>
            <a:r>
              <a:rPr lang="fr-FR" sz="1200" dirty="0" err="1">
                <a:solidFill>
                  <a:schemeClr val="accent4"/>
                </a:solidFill>
                <a:hlinkClick r:id="rId18"/>
              </a:rPr>
              <a:t>Quebec</a:t>
            </a:r>
            <a:r>
              <a:rPr lang="fr-FR" sz="1200" dirty="0">
                <a:solidFill>
                  <a:schemeClr val="accent4"/>
                </a:solidFill>
                <a:hlinkClick r:id="rId18"/>
              </a:rPr>
              <a:t> depuis 2007)</a:t>
            </a:r>
            <a:r>
              <a:rPr lang="fr-FR" sz="1200" dirty="0">
                <a:solidFill>
                  <a:schemeClr val="accent4"/>
                </a:solidFill>
              </a:rPr>
              <a:t> </a:t>
            </a:r>
            <a:r>
              <a:rPr lang="fr-FR" sz="1200" dirty="0"/>
              <a:t>/ </a:t>
            </a:r>
            <a:r>
              <a:rPr lang="fr-FR" sz="1200" dirty="0">
                <a:hlinkClick r:id="rId19"/>
              </a:rPr>
              <a:t>Programme L dans la ville</a:t>
            </a:r>
            <a:r>
              <a:rPr lang="fr-FR" sz="1200" dirty="0"/>
              <a:t> / </a:t>
            </a:r>
            <a:r>
              <a:rPr lang="fr-FR" sz="1200" dirty="0">
                <a:hlinkClick r:id="rId20"/>
              </a:rPr>
              <a:t>Projet En Selles</a:t>
            </a:r>
            <a:r>
              <a:rPr lang="fr-FR" sz="1200" dirty="0"/>
              <a:t> sur l’apprentissage du vélo et l’émancipation grâce à la mobilité /  </a:t>
            </a:r>
            <a:r>
              <a:rPr lang="fr-FR" sz="1200" dirty="0">
                <a:hlinkClick r:id="rId21"/>
              </a:rPr>
              <a:t>Belle en sport </a:t>
            </a:r>
            <a:r>
              <a:rPr lang="fr-FR" sz="1200" dirty="0" err="1">
                <a:hlinkClick r:id="rId21"/>
              </a:rPr>
              <a:t>FFSportpourtous</a:t>
            </a:r>
            <a:r>
              <a:rPr lang="fr-FR" sz="1200" dirty="0"/>
              <a:t> / </a:t>
            </a:r>
            <a:r>
              <a:rPr lang="fr-FR" sz="1200" dirty="0">
                <a:hlinkClick r:id="rId22"/>
              </a:rPr>
              <a:t>projet </a:t>
            </a:r>
            <a:r>
              <a:rPr lang="fr-FR" sz="1200" dirty="0" err="1">
                <a:hlinkClick r:id="rId22"/>
              </a:rPr>
              <a:t>Fasaf</a:t>
            </a:r>
            <a:r>
              <a:rPr lang="fr-FR" sz="1200" dirty="0">
                <a:hlinkClick r:id="rId22"/>
              </a:rPr>
              <a:t> (Favoriser les activités sportives des adolescentes en Finistère</a:t>
            </a:r>
            <a:r>
              <a:rPr lang="fr-FR" sz="1200" dirty="0" smtClean="0">
                <a:hlinkClick r:id="rId22"/>
              </a:rPr>
              <a:t>)</a:t>
            </a:r>
            <a:endParaRPr lang="fr-FR" sz="1200" dirty="0" smtClean="0"/>
          </a:p>
          <a:p>
            <a:r>
              <a:rPr lang="fr-FR" sz="1200" dirty="0">
                <a:hlinkClick r:id="rId23"/>
              </a:rPr>
              <a:t>Ressources </a:t>
            </a:r>
            <a:r>
              <a:rPr lang="fr-FR" sz="1200" dirty="0" err="1">
                <a:hlinkClick r:id="rId23"/>
              </a:rPr>
              <a:t>éduscol</a:t>
            </a:r>
            <a:r>
              <a:rPr lang="fr-FR" sz="1200" dirty="0">
                <a:hlinkClick r:id="rId23"/>
              </a:rPr>
              <a:t> allophone parcours de </a:t>
            </a:r>
            <a:r>
              <a:rPr lang="fr-FR" sz="1200" dirty="0" smtClean="0">
                <a:hlinkClick r:id="rId23"/>
              </a:rPr>
              <a:t>scolarisation</a:t>
            </a:r>
            <a:r>
              <a:rPr lang="fr-FR" sz="1200" dirty="0" smtClean="0"/>
              <a:t>/ </a:t>
            </a:r>
            <a:r>
              <a:rPr lang="fr-FR" sz="1200" dirty="0" smtClean="0">
                <a:hlinkClick r:id="rId24"/>
              </a:rPr>
              <a:t>Exemple </a:t>
            </a:r>
            <a:r>
              <a:rPr lang="fr-FR" sz="1200" dirty="0">
                <a:hlinkClick r:id="rId24"/>
              </a:rPr>
              <a:t>du </a:t>
            </a:r>
            <a:r>
              <a:rPr lang="fr-FR" sz="1200" dirty="0" err="1">
                <a:hlinkClick r:id="rId24"/>
              </a:rPr>
              <a:t>Kraainem</a:t>
            </a:r>
            <a:r>
              <a:rPr lang="fr-FR" sz="1200" dirty="0">
                <a:hlinkClick r:id="rId24"/>
              </a:rPr>
              <a:t> Football </a:t>
            </a:r>
            <a:r>
              <a:rPr lang="fr-FR" sz="1200" dirty="0" smtClean="0">
                <a:hlinkClick r:id="rId24"/>
              </a:rPr>
              <a:t>Club</a:t>
            </a:r>
            <a:r>
              <a:rPr lang="fr-FR" sz="1200" dirty="0" smtClean="0"/>
              <a:t>/ </a:t>
            </a:r>
            <a:r>
              <a:rPr lang="fr-FR" sz="1200" dirty="0" smtClean="0">
                <a:hlinkClick r:id="rId25"/>
              </a:rPr>
              <a:t>Livret </a:t>
            </a:r>
            <a:r>
              <a:rPr lang="fr-FR" sz="1200" dirty="0">
                <a:hlinkClick r:id="rId25"/>
              </a:rPr>
              <a:t>d’accueil des EANA / </a:t>
            </a:r>
            <a:r>
              <a:rPr lang="fr-FR" sz="1200" dirty="0" err="1">
                <a:hlinkClick r:id="rId25"/>
              </a:rPr>
              <a:t>Eduscol</a:t>
            </a:r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 smtClean="0"/>
              <a:t> </a:t>
            </a:r>
            <a:endParaRPr lang="fr-FR" sz="1200" dirty="0"/>
          </a:p>
          <a:p>
            <a:r>
              <a:rPr lang="fr-FR" sz="1200" dirty="0" smtClean="0"/>
              <a:t>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8882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860515"/>
            <a:ext cx="8605825" cy="90322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Rappel des ATTENTES </a:t>
            </a:r>
            <a:r>
              <a:rPr lang="fr-FR" sz="2400" b="1" dirty="0"/>
              <a:t>DES </a:t>
            </a:r>
            <a:r>
              <a:rPr lang="fr-FR" sz="2400" b="1" dirty="0" smtClean="0"/>
              <a:t>PUBLICS ADOLESCENTS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689101" y="1792129"/>
            <a:ext cx="92075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just"/>
            <a:r>
              <a:rPr lang="fr-FR" b="1" dirty="0" smtClean="0"/>
              <a:t>Les besoins exprimés par les adolescents, </a:t>
            </a:r>
            <a:r>
              <a:rPr lang="fr-FR" dirty="0" smtClean="0"/>
              <a:t>dans </a:t>
            </a:r>
            <a:r>
              <a:rPr lang="fr-FR" dirty="0"/>
              <a:t>plusieurs </a:t>
            </a:r>
            <a:r>
              <a:rPr lang="fr-FR" dirty="0" smtClean="0"/>
              <a:t>études </a:t>
            </a:r>
            <a:r>
              <a:rPr lang="fr-FR" dirty="0"/>
              <a:t>: </a:t>
            </a:r>
            <a:endParaRPr lang="fr-FR" dirty="0" smtClean="0"/>
          </a:p>
          <a:p>
            <a:pPr algn="just"/>
            <a:r>
              <a:rPr lang="fr-FR" sz="1600" dirty="0" smtClean="0"/>
              <a:t>•</a:t>
            </a:r>
            <a:r>
              <a:rPr lang="fr-FR" dirty="0" smtClean="0"/>
              <a:t> </a:t>
            </a:r>
            <a:r>
              <a:rPr lang="fr-FR" sz="1600" dirty="0"/>
              <a:t>privilégier des </a:t>
            </a:r>
            <a:r>
              <a:rPr lang="fr-FR" sz="1600" dirty="0" smtClean="0"/>
              <a:t>activités physiques (AP) </a:t>
            </a:r>
            <a:r>
              <a:rPr lang="fr-FR" sz="1600" dirty="0"/>
              <a:t>non compétitives et plus particulièrement chez les filles </a:t>
            </a:r>
            <a:r>
              <a:rPr lang="fr-FR" sz="1600" dirty="0" smtClean="0"/>
              <a:t>;</a:t>
            </a:r>
          </a:p>
          <a:p>
            <a:pPr algn="just"/>
            <a:r>
              <a:rPr lang="fr-FR" sz="1600" dirty="0" smtClean="0"/>
              <a:t>• </a:t>
            </a:r>
            <a:r>
              <a:rPr lang="fr-FR" sz="1600" dirty="0"/>
              <a:t>proposer des AP </a:t>
            </a:r>
            <a:r>
              <a:rPr lang="fr-FR" sz="1600" dirty="0" smtClean="0"/>
              <a:t>stimulantes</a:t>
            </a:r>
            <a:r>
              <a:rPr lang="fr-FR" sz="1600" dirty="0"/>
              <a:t>, amusantes, </a:t>
            </a:r>
            <a:r>
              <a:rPr lang="fr-FR" sz="1600" dirty="0" smtClean="0"/>
              <a:t>ludiques, diversifiées </a:t>
            </a:r>
            <a:r>
              <a:rPr lang="fr-FR" sz="1600" dirty="0"/>
              <a:t>; </a:t>
            </a:r>
            <a:endParaRPr lang="fr-FR" sz="1600" dirty="0" smtClean="0"/>
          </a:p>
          <a:p>
            <a:pPr algn="just"/>
            <a:r>
              <a:rPr lang="fr-FR" sz="1600" dirty="0" smtClean="0"/>
              <a:t>• </a:t>
            </a:r>
            <a:r>
              <a:rPr lang="fr-FR" sz="1600" dirty="0"/>
              <a:t>favoriser l’AP dans un environnement où l’apprentissage est favorable et axé sur la maîtrise corporelle ; </a:t>
            </a:r>
            <a:endParaRPr lang="fr-FR" sz="1600" dirty="0" smtClean="0"/>
          </a:p>
          <a:p>
            <a:pPr algn="just"/>
            <a:r>
              <a:rPr lang="fr-FR" sz="1600" dirty="0" smtClean="0"/>
              <a:t>• associer les </a:t>
            </a:r>
            <a:r>
              <a:rPr lang="fr-FR" sz="1600" dirty="0"/>
              <a:t>adolescents </a:t>
            </a:r>
            <a:r>
              <a:rPr lang="fr-FR" sz="1600" dirty="0" smtClean="0"/>
              <a:t>dans l’organisation (choix</a:t>
            </a:r>
            <a:r>
              <a:rPr lang="fr-FR" sz="1600" dirty="0"/>
              <a:t>, autonomie dans les pratiques, etc.). </a:t>
            </a:r>
            <a:endParaRPr lang="fr-FR" sz="1600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L’activité </a:t>
            </a:r>
            <a:r>
              <a:rPr lang="fr-FR" b="1" dirty="0"/>
              <a:t>physique doit permettre de valoriser l’adolescent. Il est essentiel de la présenter comme une source de plaisir et de bien-être plutôt qu’une obligation, un besoin voire une sanction. </a:t>
            </a:r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sz="1400" dirty="0" smtClean="0">
                <a:hlinkClick r:id="rId2"/>
              </a:rPr>
              <a:t>Littérature : ADOLESCENTS ET PRATIQUES SPORTIVES SANTE PUBLIQUE France -  P.DUCHE Décembre 2022</a:t>
            </a:r>
            <a:endParaRPr lang="fr-FR" sz="1400" dirty="0" smtClean="0"/>
          </a:p>
          <a:p>
            <a:pPr algn="just"/>
            <a:endParaRPr lang="fr-FR" sz="1400" dirty="0"/>
          </a:p>
          <a:p>
            <a:pPr algn="just"/>
            <a:r>
              <a:rPr lang="fr-FR" sz="1200" b="1" i="1" dirty="0"/>
              <a:t>Extraits </a:t>
            </a:r>
            <a:r>
              <a:rPr lang="en-US" sz="1200" b="1" i="1" dirty="0" err="1"/>
              <a:t>étude</a:t>
            </a:r>
            <a:r>
              <a:rPr lang="en-US" sz="1200" b="1" i="1" dirty="0"/>
              <a:t> </a:t>
            </a:r>
            <a:r>
              <a:rPr lang="en-US" sz="1200" i="1" dirty="0"/>
              <a:t>Martins J., Costa J., </a:t>
            </a:r>
            <a:r>
              <a:rPr lang="en-US" sz="1200" i="1" dirty="0" err="1"/>
              <a:t>Sarmento</a:t>
            </a:r>
            <a:r>
              <a:rPr lang="en-US" sz="1200" i="1" dirty="0"/>
              <a:t> H., Marques A., Farias C., </a:t>
            </a:r>
            <a:r>
              <a:rPr lang="en-US" sz="1200" i="1" dirty="0" err="1"/>
              <a:t>Onofre</a:t>
            </a:r>
            <a:r>
              <a:rPr lang="en-US" sz="1200" i="1" dirty="0"/>
              <a:t> M. et al. </a:t>
            </a:r>
            <a:r>
              <a:rPr lang="en-US" sz="1200" b="1" i="1" dirty="0"/>
              <a:t>Adolescents’ perspectives on the barriers and facilitators of physical activity: An updated systematic review of qualitative studies</a:t>
            </a:r>
            <a:r>
              <a:rPr lang="en-US" sz="1200" i="1" dirty="0"/>
              <a:t>. International Journal of Environmental Research and Public Health, 2021, vol. 18, no 9 : 4954.</a:t>
            </a:r>
          </a:p>
          <a:p>
            <a:endParaRPr lang="fr-FR" dirty="0"/>
          </a:p>
        </p:txBody>
      </p:sp>
      <p:pic>
        <p:nvPicPr>
          <p:cNvPr id="8" name="Image 7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9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490001"/>
            <a:ext cx="8605825" cy="90322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FOCUS sur les JEUNES ELOIGNES d’une pratique d’AP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625599" y="1804024"/>
            <a:ext cx="10811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 smtClean="0"/>
              <a:t>Bien </a:t>
            </a:r>
            <a:r>
              <a:rPr lang="fr-FR" sz="1600" b="1" dirty="0"/>
              <a:t>penser le choix </a:t>
            </a:r>
            <a:r>
              <a:rPr lang="fr-FR" sz="1600" b="1" dirty="0" smtClean="0"/>
              <a:t>de l’AP </a:t>
            </a:r>
            <a:r>
              <a:rPr lang="fr-FR" sz="16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Dépense </a:t>
            </a:r>
            <a:r>
              <a:rPr lang="fr-FR" sz="1600" dirty="0"/>
              <a:t>énergétique adaptée au </a:t>
            </a:r>
            <a:r>
              <a:rPr lang="fr-FR" sz="1600" dirty="0" smtClean="0"/>
              <a:t>public.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Impact </a:t>
            </a:r>
            <a:r>
              <a:rPr lang="fr-FR" sz="1600" dirty="0"/>
              <a:t>sur l’estime de soi et la confiance en soi (non concurrence par exemple</a:t>
            </a:r>
            <a:r>
              <a:rPr lang="fr-FR" sz="1600" dirty="0" smtClean="0"/>
              <a:t>).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Choisir des </a:t>
            </a:r>
            <a:r>
              <a:rPr lang="fr-FR" sz="1600" dirty="0" smtClean="0"/>
              <a:t>AP </a:t>
            </a:r>
            <a:r>
              <a:rPr lang="fr-FR" sz="1600" dirty="0"/>
              <a:t>valorisant également des habiletés non motrices (réflexives, sociales, émotionnelles</a:t>
            </a:r>
            <a:r>
              <a:rPr lang="fr-FR" sz="1600" dirty="0" smtClean="0"/>
              <a:t>).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Faire référence au groupe de </a:t>
            </a:r>
            <a:r>
              <a:rPr lang="fr-FR" sz="1600" dirty="0" smtClean="0"/>
              <a:t>pairs, </a:t>
            </a:r>
            <a:r>
              <a:rPr lang="fr-FR" sz="1600" dirty="0"/>
              <a:t>un élément moteur chez les garçons plus présent que chez les filles. </a:t>
            </a:r>
          </a:p>
          <a:p>
            <a:r>
              <a:rPr lang="fr-FR" sz="1600" dirty="0" smtClean="0"/>
              <a:t> </a:t>
            </a:r>
          </a:p>
          <a:p>
            <a:pPr lvl="0"/>
            <a:r>
              <a:rPr lang="fr-FR" sz="1600" b="1" dirty="0" smtClean="0"/>
              <a:t>Concevoir </a:t>
            </a:r>
            <a:r>
              <a:rPr lang="fr-FR" sz="1600" b="1" dirty="0"/>
              <a:t>le cycle comme un parcours de retour aux </a:t>
            </a:r>
            <a:r>
              <a:rPr lang="fr-FR" sz="1600" b="1" dirty="0" smtClean="0"/>
              <a:t>APS :</a:t>
            </a:r>
            <a:endParaRPr lang="fr-FR" sz="1600" b="1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Etape(s) de non mixité (genre, niveau de pratique) en début de </a:t>
            </a:r>
            <a:r>
              <a:rPr lang="fr-FR" sz="1600" dirty="0" smtClean="0"/>
              <a:t>cycle.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Du ludique vers le </a:t>
            </a:r>
            <a:r>
              <a:rPr lang="fr-FR" sz="1600" dirty="0" smtClean="0"/>
              <a:t>sportif.</a:t>
            </a:r>
            <a:endParaRPr lang="fr-FR" i="1" dirty="0"/>
          </a:p>
          <a:p>
            <a:endParaRPr lang="fr-FR" sz="1600" b="1" dirty="0" smtClean="0"/>
          </a:p>
          <a:p>
            <a:r>
              <a:rPr lang="fr-FR" sz="1600" b="1" dirty="0" smtClean="0"/>
              <a:t>Réfléchir </a:t>
            </a:r>
            <a:r>
              <a:rPr lang="fr-FR" sz="1600" b="1" dirty="0"/>
              <a:t>à l’intégration dans un parcours vers le club pour assurer la continuité des activités</a:t>
            </a:r>
            <a:r>
              <a:rPr lang="fr-FR" sz="1600" dirty="0" smtClean="0"/>
              <a:t>.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75589" y="4764116"/>
            <a:ext cx="950041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599" y="5141458"/>
            <a:ext cx="9242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2"/>
              </a:rPr>
              <a:t>Jeux coopératifs</a:t>
            </a:r>
            <a:endParaRPr lang="fr-FR" sz="1600" dirty="0"/>
          </a:p>
          <a:p>
            <a:r>
              <a:rPr lang="fr-FR" sz="1600" dirty="0"/>
              <a:t>Adaptation de sports traditionnels : </a:t>
            </a:r>
            <a:r>
              <a:rPr lang="fr-FR" sz="1600" dirty="0" err="1"/>
              <a:t>pickleball</a:t>
            </a:r>
            <a:r>
              <a:rPr lang="fr-FR" sz="1600" dirty="0"/>
              <a:t>, thèque, volley assis</a:t>
            </a:r>
          </a:p>
          <a:p>
            <a:r>
              <a:rPr lang="fr-FR" sz="1600" dirty="0"/>
              <a:t>hybridation de sports traditionnels : biathlon originaux (sport et jeu d’adresse)</a:t>
            </a:r>
          </a:p>
          <a:p>
            <a:r>
              <a:rPr lang="fr-FR" sz="1600" dirty="0"/>
              <a:t>UFOLEP – FF Sports pour tous – Fédération Léo Lagrange</a:t>
            </a:r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25599" y="1406592"/>
            <a:ext cx="10288116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29257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674" y="426637"/>
            <a:ext cx="8605825" cy="903227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Focus sur les JEUNES </a:t>
            </a:r>
            <a:r>
              <a:rPr lang="fr-FR" b="1" dirty="0"/>
              <a:t>FILLES ELOIGNEES </a:t>
            </a:r>
            <a:r>
              <a:rPr lang="fr-FR" b="1" dirty="0" smtClean="0"/>
              <a:t>de la pratique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380656" y="1843975"/>
            <a:ext cx="9969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Eviter </a:t>
            </a:r>
            <a:r>
              <a:rPr lang="fr-FR" sz="1600" b="1" dirty="0"/>
              <a:t>de reproduire les stéréotypes de genre </a:t>
            </a:r>
            <a:r>
              <a:rPr lang="fr-FR" sz="1600" dirty="0" smtClean="0"/>
              <a:t>souvent induits </a:t>
            </a:r>
            <a:r>
              <a:rPr lang="fr-FR" sz="1600" dirty="0"/>
              <a:t>de manière inconsciente </a:t>
            </a:r>
            <a:r>
              <a:rPr lang="fr-FR" sz="1600" dirty="0" smtClean="0"/>
              <a:t>et/ou </a:t>
            </a:r>
            <a:r>
              <a:rPr lang="fr-FR" sz="1600" dirty="0"/>
              <a:t>par </a:t>
            </a:r>
            <a:r>
              <a:rPr lang="fr-FR" sz="1600" dirty="0" smtClean="0"/>
              <a:t>ignorance.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Envisager </a:t>
            </a:r>
            <a:r>
              <a:rPr lang="fr-FR" sz="1600" b="1" dirty="0"/>
              <a:t>la non </a:t>
            </a:r>
            <a:r>
              <a:rPr lang="fr-FR" sz="1600" b="1" dirty="0" smtClean="0"/>
              <a:t>mixité, dans un premier temps, </a:t>
            </a:r>
            <a:r>
              <a:rPr lang="fr-FR" sz="1600" dirty="0" smtClean="0"/>
              <a:t>comme </a:t>
            </a:r>
            <a:r>
              <a:rPr lang="fr-FR" sz="1600" dirty="0"/>
              <a:t>moyen de créer des espaces de </a:t>
            </a:r>
            <a:r>
              <a:rPr lang="fr-FR" sz="1600" dirty="0" smtClean="0"/>
              <a:t>pratique dédié pour les jeunes filles.</a:t>
            </a:r>
          </a:p>
          <a:p>
            <a:pPr marL="285750" lvl="0" indent="-285750" algn="just">
              <a:buFontTx/>
              <a:buChar char="-"/>
            </a:pPr>
            <a:r>
              <a:rPr lang="fr-FR" sz="1600" dirty="0" smtClean="0"/>
              <a:t>Mettre </a:t>
            </a:r>
            <a:r>
              <a:rPr lang="fr-FR" sz="1600" dirty="0"/>
              <a:t>en avant des </a:t>
            </a:r>
            <a:r>
              <a:rPr lang="fr-FR" sz="1600" b="1" dirty="0"/>
              <a:t>messages de socialisation </a:t>
            </a:r>
            <a:r>
              <a:rPr lang="fr-FR" sz="1600" dirty="0"/>
              <a:t>pour que les jeunes filles </a:t>
            </a:r>
            <a:r>
              <a:rPr lang="fr-FR" sz="1600" dirty="0" smtClean="0"/>
              <a:t>s’engagent. </a:t>
            </a:r>
            <a:endParaRPr lang="fr-FR" sz="1600" dirty="0"/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Favoriser l’autonomie, la confiance en soi, l’estime de soi</a:t>
            </a:r>
            <a:r>
              <a:rPr lang="fr-FR" sz="16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fr-FR" sz="1600" b="1" dirty="0"/>
              <a:t>Proposer des APS non compétitives </a:t>
            </a:r>
            <a:r>
              <a:rPr lang="fr-FR" sz="1600" dirty="0"/>
              <a:t>ou sans paramètre mesurable, facteurs d’abandon principaux.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Développer l</a:t>
            </a:r>
            <a:r>
              <a:rPr lang="fr-FR" sz="1600" b="1" dirty="0" smtClean="0"/>
              <a:t>es </a:t>
            </a:r>
            <a:r>
              <a:rPr lang="fr-FR" sz="1600" b="1" dirty="0"/>
              <a:t>mobilités </a:t>
            </a:r>
            <a:r>
              <a:rPr lang="fr-FR" sz="1600" b="1" dirty="0" smtClean="0"/>
              <a:t>douces, </a:t>
            </a:r>
            <a:r>
              <a:rPr lang="fr-FR" sz="1600" dirty="0" smtClean="0"/>
              <a:t>moins utilisées par </a:t>
            </a:r>
            <a:r>
              <a:rPr lang="fr-FR" sz="1600" dirty="0"/>
              <a:t>rapport aux </a:t>
            </a:r>
            <a:r>
              <a:rPr lang="fr-FR" sz="1600" dirty="0" smtClean="0"/>
              <a:t>garçons, </a:t>
            </a:r>
            <a:r>
              <a:rPr lang="fr-FR" sz="1600" dirty="0"/>
              <a:t>pour se rendre aux activités (autonomie) </a:t>
            </a:r>
            <a:endParaRPr lang="fr-FR" sz="1600" dirty="0" smtClean="0"/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Prendre </a:t>
            </a:r>
            <a:r>
              <a:rPr lang="fr-FR" sz="1600" dirty="0"/>
              <a:t>en compte les </a:t>
            </a:r>
            <a:r>
              <a:rPr lang="fr-FR" sz="1600" b="1" dirty="0"/>
              <a:t>cycles menstruels </a:t>
            </a:r>
            <a:r>
              <a:rPr lang="fr-FR" sz="1600" dirty="0"/>
              <a:t>de la jeune fille qui freinent parfois la pratique d’une APS.   </a:t>
            </a:r>
          </a:p>
          <a:p>
            <a:endParaRPr lang="fr-FR" sz="1600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59542" y="4538208"/>
            <a:ext cx="10443558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9542" y="5167204"/>
            <a:ext cx="9004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4"/>
                </a:solidFill>
                <a:hlinkClick r:id="rId2"/>
              </a:rPr>
              <a:t>Programme filles actives (</a:t>
            </a:r>
            <a:r>
              <a:rPr lang="fr-FR" sz="1400" dirty="0" err="1">
                <a:solidFill>
                  <a:schemeClr val="accent4"/>
                </a:solidFill>
                <a:hlinkClick r:id="rId2"/>
              </a:rPr>
              <a:t>Quebec</a:t>
            </a:r>
            <a:r>
              <a:rPr lang="fr-FR" sz="1400" dirty="0">
                <a:solidFill>
                  <a:schemeClr val="accent4"/>
                </a:solidFill>
                <a:hlinkClick r:id="rId2"/>
              </a:rPr>
              <a:t> depuis 2007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)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3"/>
              </a:rPr>
              <a:t>Programme </a:t>
            </a:r>
            <a:r>
              <a:rPr lang="fr-FR" sz="1400" dirty="0">
                <a:hlinkClick r:id="rId3"/>
              </a:rPr>
              <a:t>L dans la </a:t>
            </a:r>
            <a:r>
              <a:rPr lang="fr-FR" sz="1400" dirty="0" smtClean="0">
                <a:hlinkClick r:id="rId3"/>
              </a:rPr>
              <a:t>ville</a:t>
            </a:r>
            <a:r>
              <a:rPr lang="fr-FR" sz="1400" dirty="0" smtClean="0"/>
              <a:t> / </a:t>
            </a:r>
            <a:r>
              <a:rPr lang="fr-FR" sz="1400" dirty="0" smtClean="0">
                <a:hlinkClick r:id="rId4"/>
              </a:rPr>
              <a:t>Projet </a:t>
            </a:r>
            <a:r>
              <a:rPr lang="fr-FR" sz="1400" dirty="0">
                <a:hlinkClick r:id="rId4"/>
              </a:rPr>
              <a:t>En Selles</a:t>
            </a:r>
            <a:r>
              <a:rPr lang="fr-FR" sz="1400" dirty="0"/>
              <a:t> sur l’apprentissage du vélo et l’émancipation grâce à la </a:t>
            </a:r>
            <a:r>
              <a:rPr lang="fr-FR" sz="1400" dirty="0" smtClean="0"/>
              <a:t>mobilité /  </a:t>
            </a:r>
            <a:r>
              <a:rPr lang="fr-FR" sz="1400" dirty="0" smtClean="0">
                <a:hlinkClick r:id="rId5"/>
              </a:rPr>
              <a:t>Belle en sport </a:t>
            </a:r>
            <a:r>
              <a:rPr lang="fr-FR" sz="1400" dirty="0" err="1" smtClean="0">
                <a:hlinkClick r:id="rId5"/>
              </a:rPr>
              <a:t>FFSportpourtous</a:t>
            </a:r>
            <a:r>
              <a:rPr lang="fr-FR" sz="1400" dirty="0" smtClean="0"/>
              <a:t> / </a:t>
            </a:r>
            <a:r>
              <a:rPr lang="fr-FR" sz="1400" dirty="0">
                <a:hlinkClick r:id="rId6"/>
              </a:rPr>
              <a:t>projet </a:t>
            </a:r>
            <a:r>
              <a:rPr lang="fr-FR" sz="1400" dirty="0" err="1">
                <a:hlinkClick r:id="rId6"/>
              </a:rPr>
              <a:t>Fasaf</a:t>
            </a:r>
            <a:r>
              <a:rPr lang="fr-FR" sz="1400" dirty="0">
                <a:hlinkClick r:id="rId6"/>
              </a:rPr>
              <a:t> (Favoriser les activités sportives des adolescentes en Finistère</a:t>
            </a:r>
            <a:r>
              <a:rPr lang="fr-FR" sz="1400" dirty="0" smtClean="0">
                <a:hlinkClick r:id="rId6"/>
              </a:rPr>
              <a:t>)</a:t>
            </a:r>
            <a:endParaRPr lang="fr-FR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81674" y="1328997"/>
            <a:ext cx="10410326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28505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26" y="560263"/>
            <a:ext cx="8605825" cy="90322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Focus sur les Jeunes </a:t>
            </a:r>
            <a:r>
              <a:rPr lang="fr-FR" sz="2400" b="1" dirty="0"/>
              <a:t>EN SITUATION DE </a:t>
            </a:r>
            <a:r>
              <a:rPr lang="fr-FR" sz="2400" b="1" dirty="0" smtClean="0"/>
              <a:t>HANDICAP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63926" y="1451410"/>
            <a:ext cx="10628074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78189" y="1544265"/>
            <a:ext cx="1043305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/>
              <a:t>    </a:t>
            </a:r>
            <a:endParaRPr lang="fr-FR" sz="1600" i="1" dirty="0" smtClean="0"/>
          </a:p>
          <a:p>
            <a:pPr marL="742950" lvl="1" indent="-285750" algn="just">
              <a:buFontTx/>
              <a:buChar char="-"/>
            </a:pPr>
            <a:r>
              <a:rPr lang="fr-FR" sz="1600" b="1" dirty="0" smtClean="0"/>
              <a:t>Se concerter </a:t>
            </a:r>
            <a:r>
              <a:rPr lang="fr-FR" sz="1600" dirty="0" smtClean="0"/>
              <a:t>avec l’équipe pédagogique de l’EPLE et la famille.</a:t>
            </a:r>
          </a:p>
          <a:p>
            <a:pPr marL="742950" lvl="1" indent="-285750" algn="just">
              <a:buFontTx/>
              <a:buChar char="-"/>
            </a:pPr>
            <a:r>
              <a:rPr lang="fr-FR" sz="1600" b="1" dirty="0" smtClean="0"/>
              <a:t>Prendre en compte la singularité des jeunes. </a:t>
            </a:r>
            <a:r>
              <a:rPr lang="fr-FR" sz="1600" dirty="0"/>
              <a:t>Une réflexion préalable favorisera ainsi l’inclusion, l’autonomie et la sécurité de tous les jeunes. </a:t>
            </a:r>
            <a:r>
              <a:rPr lang="fr-FR" sz="1600" dirty="0" smtClean="0"/>
              <a:t>En fonction des handicaps, chaque regroupement sera unique tant dans son organisation que dans le choix de pratique à proposer. </a:t>
            </a:r>
          </a:p>
          <a:p>
            <a:pPr marL="742950" lvl="1" indent="-285750" algn="just">
              <a:buFontTx/>
              <a:buChar char="-"/>
            </a:pPr>
            <a:r>
              <a:rPr lang="fr-FR" sz="1600" b="1" dirty="0" smtClean="0"/>
              <a:t>Prévoir </a:t>
            </a:r>
            <a:r>
              <a:rPr lang="fr-FR" sz="1600" b="1" dirty="0"/>
              <a:t>les aménagements </a:t>
            </a:r>
            <a:r>
              <a:rPr lang="fr-FR" sz="1600" dirty="0" smtClean="0"/>
              <a:t>: Si tous </a:t>
            </a:r>
            <a:r>
              <a:rPr lang="fr-FR" sz="1600" dirty="0"/>
              <a:t>les handicaps ne nécessitent pas des aménagements </a:t>
            </a:r>
            <a:r>
              <a:rPr lang="fr-FR" sz="1600" dirty="0" smtClean="0"/>
              <a:t>particuliers, une attention particulière doit être portée sur l’accessibilité </a:t>
            </a:r>
            <a:r>
              <a:rPr lang="fr-FR" sz="1600" dirty="0"/>
              <a:t>des </a:t>
            </a:r>
            <a:r>
              <a:rPr lang="fr-FR" sz="1600" dirty="0" smtClean="0"/>
              <a:t>locaux, la disponibilité de </a:t>
            </a:r>
            <a:r>
              <a:rPr lang="fr-FR" sz="1600" dirty="0"/>
              <a:t>petits équipements sportifs </a:t>
            </a:r>
            <a:r>
              <a:rPr lang="fr-FR" sz="1600" dirty="0" smtClean="0"/>
              <a:t>adaptés, les modalités </a:t>
            </a:r>
            <a:r>
              <a:rPr lang="fr-FR" sz="1600" dirty="0"/>
              <a:t>de transport </a:t>
            </a:r>
            <a:r>
              <a:rPr lang="fr-FR" sz="1600" dirty="0" smtClean="0"/>
              <a:t>spécifiques.</a:t>
            </a:r>
            <a:endParaRPr lang="fr-FR" sz="1600" dirty="0"/>
          </a:p>
          <a:p>
            <a:pPr marL="742950" lvl="1" indent="-285750" algn="just">
              <a:buFontTx/>
              <a:buChar char="-"/>
            </a:pPr>
            <a:r>
              <a:rPr lang="fr-FR" sz="1600" b="1" dirty="0"/>
              <a:t>Favoriser l’innovation pédagogique </a:t>
            </a:r>
            <a:r>
              <a:rPr lang="fr-FR" sz="1600" dirty="0"/>
              <a:t>et </a:t>
            </a:r>
            <a:r>
              <a:rPr lang="fr-FR" sz="1600" b="1" dirty="0"/>
              <a:t>encourager la créativité </a:t>
            </a:r>
            <a:r>
              <a:rPr lang="fr-FR" sz="1600" dirty="0"/>
              <a:t>des éducateurs dans le </a:t>
            </a:r>
            <a:r>
              <a:rPr lang="fr-FR" sz="1600" dirty="0" smtClean="0"/>
              <a:t>conception </a:t>
            </a:r>
            <a:r>
              <a:rPr lang="fr-FR" sz="1600" dirty="0"/>
              <a:t>des séances. </a:t>
            </a:r>
          </a:p>
          <a:p>
            <a:pPr marL="742950" lvl="1" indent="-285750" algn="just">
              <a:buFontTx/>
              <a:buChar char="-"/>
            </a:pPr>
            <a:r>
              <a:rPr lang="fr-FR" sz="1600" b="1" dirty="0"/>
              <a:t>Encourager les dynamiques inclusives</a:t>
            </a:r>
            <a:r>
              <a:rPr lang="fr-FR" sz="1600" dirty="0"/>
              <a:t> en tentant de ne pas dépasser 50% de personnes en situation de handicap par groupe. </a:t>
            </a:r>
            <a:r>
              <a:rPr lang="fr-FR" sz="1600" dirty="0" smtClean="0"/>
              <a:t>Les clubs ayant un savoir-faire dans l’accueil des personnes en situation de handicap peuvent proposer des créneaux avec des jeunes qui ne le sont pas (situation </a:t>
            </a:r>
            <a:r>
              <a:rPr lang="fr-FR" sz="1600" dirty="0"/>
              <a:t>d’inclusion </a:t>
            </a:r>
            <a:r>
              <a:rPr lang="fr-FR" sz="1600" dirty="0" smtClean="0"/>
              <a:t>inversée).   </a:t>
            </a:r>
            <a:endParaRPr lang="fr-FR" sz="1600" dirty="0"/>
          </a:p>
          <a:p>
            <a:pPr lvl="1" algn="just"/>
            <a:endParaRPr lang="fr-FR" sz="1200" dirty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12078" y="4773623"/>
            <a:ext cx="989412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2078" y="5134421"/>
            <a:ext cx="9740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S’appuyer </a:t>
            </a:r>
            <a:r>
              <a:rPr lang="fr-FR" sz="1400" dirty="0">
                <a:hlinkClick r:id="rId2"/>
              </a:rPr>
              <a:t>sur les acteurs </a:t>
            </a:r>
            <a:r>
              <a:rPr lang="fr-FR" sz="1400" dirty="0" smtClean="0">
                <a:hlinkClick r:id="rId2"/>
              </a:rPr>
              <a:t>locaux de la </a:t>
            </a:r>
            <a:r>
              <a:rPr lang="fr-FR" sz="1400" dirty="0">
                <a:hlinkClick r:id="rId2"/>
              </a:rPr>
              <a:t>FF handisport, UNSS, FF Sport adapté et autres </a:t>
            </a:r>
            <a:r>
              <a:rPr lang="fr-FR" sz="1400" dirty="0" smtClean="0">
                <a:hlinkClick r:id="rId2"/>
              </a:rPr>
              <a:t>fédérations</a:t>
            </a:r>
            <a:endParaRPr lang="fr-FR" sz="1400" dirty="0">
              <a:hlinkClick r:id="rId2"/>
            </a:endParaRPr>
          </a:p>
          <a:p>
            <a:r>
              <a:rPr lang="fr-FR" sz="1400" dirty="0" smtClean="0">
                <a:hlinkClick r:id="rId2"/>
              </a:rPr>
              <a:t>Scolarisation </a:t>
            </a:r>
            <a:r>
              <a:rPr lang="fr-FR" sz="1400" dirty="0">
                <a:hlinkClick r:id="rId2"/>
              </a:rPr>
              <a:t>des élèves en situation de handicap</a:t>
            </a:r>
            <a:endParaRPr lang="fr-FR" sz="1400" dirty="0">
              <a:hlinkClick r:id="rId3"/>
            </a:endParaRPr>
          </a:p>
          <a:p>
            <a:r>
              <a:rPr lang="fr-FR" sz="1400" dirty="0">
                <a:hlinkClick r:id="rId3"/>
              </a:rPr>
              <a:t>Handiguide.gouv.fr</a:t>
            </a:r>
            <a:endParaRPr lang="fr-FR" sz="1400" dirty="0">
              <a:hlinkClick r:id="rId4"/>
            </a:endParaRPr>
          </a:p>
          <a:p>
            <a:r>
              <a:rPr lang="fr-FR" sz="1400" dirty="0">
                <a:hlinkClick r:id="rId4"/>
              </a:rPr>
              <a:t>Recommandations accueil en situation de handicap dans les Accueil collectifs de mineurs</a:t>
            </a:r>
            <a:endParaRPr lang="fr-FR" sz="1400" dirty="0"/>
          </a:p>
          <a:p>
            <a:r>
              <a:rPr lang="fr-FR" sz="1400" dirty="0">
                <a:hlinkClick r:id="rId5"/>
              </a:rPr>
              <a:t>Fiche adaptation « permettre la pratique des APS »</a:t>
            </a:r>
            <a:r>
              <a:rPr lang="fr-FR" sz="1400" dirty="0"/>
              <a:t> </a:t>
            </a:r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3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413103"/>
            <a:ext cx="8605825" cy="903227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Focus sur les JEUNES atteints de pathologies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80656" y="1738876"/>
            <a:ext cx="9969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Evaluer sa capacité à répondre à tout ou partie de la diversité des pathologies </a:t>
            </a:r>
            <a:r>
              <a:rPr lang="fr-FR" sz="1600" dirty="0" smtClean="0"/>
              <a:t>et </a:t>
            </a:r>
            <a:r>
              <a:rPr lang="fr-FR" sz="1600" b="1" dirty="0" smtClean="0"/>
              <a:t>des facteurs </a:t>
            </a:r>
            <a:r>
              <a:rPr lang="fr-FR" sz="1600" b="1" dirty="0"/>
              <a:t>limitant l’accès à la </a:t>
            </a:r>
            <a:r>
              <a:rPr lang="fr-FR" sz="1600" b="1" dirty="0" smtClean="0"/>
              <a:t>pratique</a:t>
            </a:r>
            <a:r>
              <a:rPr lang="fr-FR" sz="1600" dirty="0" smtClean="0"/>
              <a:t> (limitation minime, modérée ou sévère… intervention en prévention primaire et secondaire) : partenariats locaux à construire avec des acteurs santé...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S’assurer de la formation de l’éducateur sportif </a:t>
            </a:r>
            <a:r>
              <a:rPr lang="fr-FR" sz="1600" dirty="0" smtClean="0"/>
              <a:t>selon le niveau de sévérité de la pathologie pour ne pas se trouver en difficulté et ne pas mettre en échec les adolescents 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Prendre en compte l’impact « regard » </a:t>
            </a:r>
            <a:r>
              <a:rPr lang="fr-FR" sz="1600" dirty="0" smtClean="0"/>
              <a:t>pour des jeunes en situation de surpoids/obésité dans la construction du groupe (diversité composition du groupe) et la nature des situations pédagogiques (individuelles et collectives).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Diversifier les stratégies motivationnelles :</a:t>
            </a:r>
            <a:r>
              <a:rPr lang="fr-FR" sz="1600" dirty="0" smtClean="0"/>
              <a:t> plaisir/intérêt remobilisation par une AP adaptée 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Garder un fil rouge de </a:t>
            </a:r>
            <a:r>
              <a:rPr lang="fr-FR" sz="1600" b="1" dirty="0"/>
              <a:t>condition physique </a:t>
            </a:r>
            <a:r>
              <a:rPr lang="fr-FR" sz="1600" dirty="0"/>
              <a:t>: agilité, équilibre, motricité, souplesse , force, coordination, </a:t>
            </a:r>
            <a:r>
              <a:rPr lang="fr-FR" sz="1600" dirty="0" smtClean="0"/>
              <a:t>endurance</a:t>
            </a:r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37410" y="4279202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024" y="4824897"/>
            <a:ext cx="101730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Réseau de 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573</a:t>
            </a:r>
            <a:r>
              <a:rPr lang="fr-FR" sz="1400" dirty="0" smtClean="0">
                <a:hlinkClick r:id="rId2"/>
              </a:rPr>
              <a:t> 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M</a:t>
            </a:r>
            <a:r>
              <a:rPr lang="fr-FR" sz="1400" dirty="0" smtClean="0">
                <a:hlinkClick r:id="rId2"/>
              </a:rPr>
              <a:t>aison 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S</a:t>
            </a:r>
            <a:r>
              <a:rPr lang="fr-FR" sz="1400" dirty="0" smtClean="0">
                <a:hlinkClick r:id="rId2"/>
              </a:rPr>
              <a:t>port-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S</a:t>
            </a:r>
            <a:r>
              <a:rPr lang="fr-FR" sz="1400" dirty="0" smtClean="0">
                <a:hlinkClick r:id="rId2"/>
              </a:rPr>
              <a:t>anté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3"/>
              </a:rPr>
              <a:t>REPORT CARD travaux ONAPS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4"/>
              </a:rPr>
              <a:t>Etude « inverser </a:t>
            </a:r>
            <a:r>
              <a:rPr lang="fr-FR" sz="1400" dirty="0">
                <a:hlinkClick r:id="rId4"/>
              </a:rPr>
              <a:t>les </a:t>
            </a:r>
            <a:r>
              <a:rPr lang="fr-FR" sz="1400" dirty="0" smtClean="0">
                <a:hlinkClick r:id="rId4"/>
              </a:rPr>
              <a:t>courbes » F.CARRE</a:t>
            </a:r>
            <a:endParaRPr lang="fr-FR" sz="1400" dirty="0" smtClean="0"/>
          </a:p>
          <a:p>
            <a:r>
              <a:rPr lang="fr-FR" sz="1400" dirty="0" err="1" smtClean="0">
                <a:hlinkClick r:id="rId5"/>
              </a:rPr>
              <a:t>Médicosport</a:t>
            </a:r>
            <a:r>
              <a:rPr lang="fr-FR" sz="1400" dirty="0" smtClean="0">
                <a:hlinkClick r:id="rId5"/>
              </a:rPr>
              <a:t> </a:t>
            </a:r>
            <a:r>
              <a:rPr lang="fr-FR" sz="1400" dirty="0" smtClean="0">
                <a:solidFill>
                  <a:schemeClr val="accent4"/>
                </a:solidFill>
                <a:hlinkClick r:id="rId5"/>
              </a:rPr>
              <a:t>Vidal-CNOSF</a:t>
            </a:r>
            <a:r>
              <a:rPr lang="fr-FR" sz="1400" dirty="0" smtClean="0">
                <a:hlinkClick r:id="rId5"/>
              </a:rPr>
              <a:t> </a:t>
            </a:r>
            <a:r>
              <a:rPr lang="fr-FR" sz="1400" dirty="0" smtClean="0"/>
              <a:t>/ </a:t>
            </a:r>
            <a:r>
              <a:rPr lang="fr-FR" sz="1400" dirty="0">
                <a:solidFill>
                  <a:schemeClr val="accent4"/>
                </a:solidFill>
                <a:hlinkClick r:id="rId6"/>
              </a:rPr>
              <a:t>Les réseaux </a:t>
            </a:r>
            <a:r>
              <a:rPr lang="fr-FR" sz="1400" dirty="0" err="1">
                <a:solidFill>
                  <a:schemeClr val="accent4"/>
                </a:solidFill>
                <a:hlinkClick r:id="rId6"/>
              </a:rPr>
              <a:t>RéPPOP</a:t>
            </a:r>
            <a:r>
              <a:rPr lang="fr-FR" sz="1400" dirty="0">
                <a:solidFill>
                  <a:schemeClr val="accent4"/>
                </a:solidFill>
                <a:hlinkClick r:id="rId6"/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solidFill>
                  <a:schemeClr val="accent4"/>
                </a:solidFill>
                <a:hlinkClick r:id="rId7"/>
              </a:rPr>
              <a:t>Les outils d’évaluation ONAPS </a:t>
            </a:r>
            <a:r>
              <a:rPr lang="fr-FR" sz="1400" dirty="0" smtClean="0"/>
              <a:t>/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r>
              <a:rPr lang="fr-FR" sz="1400" dirty="0" smtClean="0">
                <a:solidFill>
                  <a:schemeClr val="accent4"/>
                </a:solidFill>
                <a:hlinkClick r:id="rId8"/>
              </a:rPr>
              <a:t>Calculer son niveau AP et sédentarité avec Programme Manger Bouger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9"/>
              </a:rPr>
              <a:t>EP3S T.CUISSET</a:t>
            </a:r>
            <a:r>
              <a:rPr lang="fr-FR" sz="1400" dirty="0" smtClean="0"/>
              <a:t> / </a:t>
            </a:r>
            <a:r>
              <a:rPr lang="fr-FR" sz="1400" dirty="0" smtClean="0">
                <a:solidFill>
                  <a:schemeClr val="accent4"/>
                </a:solidFill>
                <a:hlinkClick r:id="rId10"/>
              </a:rPr>
              <a:t>Evaluation de ses MET’S santé : Daniel Mercier et François Carré </a:t>
            </a:r>
            <a:r>
              <a:rPr lang="fr-FR" sz="1400" dirty="0" smtClean="0"/>
              <a:t>/ </a:t>
            </a:r>
            <a:r>
              <a:rPr lang="fr-FR" sz="1400" u="sng" dirty="0" smtClean="0">
                <a:hlinkClick r:id="rId11"/>
              </a:rPr>
              <a:t>Promouvoir </a:t>
            </a:r>
            <a:r>
              <a:rPr lang="fr-FR" sz="1400" u="sng" dirty="0">
                <a:hlinkClick r:id="rId11"/>
              </a:rPr>
              <a:t>l’activité physique des jeunes – projet de type </a:t>
            </a:r>
            <a:r>
              <a:rPr lang="fr-FR" sz="1400" u="sng" dirty="0" smtClean="0">
                <a:hlinkClick r:id="rId11"/>
              </a:rPr>
              <a:t>ICAPS</a:t>
            </a:r>
            <a:r>
              <a:rPr lang="fr-FR" sz="1400" u="sng" dirty="0" smtClean="0"/>
              <a:t> </a:t>
            </a:r>
            <a:r>
              <a:rPr lang="fr-FR" sz="1400" dirty="0" smtClean="0"/>
              <a:t>/ </a:t>
            </a:r>
            <a:r>
              <a:rPr lang="fr-FR" sz="1400" u="sng" dirty="0">
                <a:hlinkClick r:id="rId12"/>
              </a:rPr>
              <a:t>Comportement de santé et motivation sportive chez les adolescents </a:t>
            </a:r>
            <a:r>
              <a:rPr lang="fr-FR" sz="1400" u="sng" dirty="0" err="1">
                <a:hlinkClick r:id="rId12"/>
              </a:rPr>
              <a:t>M.Maugendre</a:t>
            </a:r>
            <a:r>
              <a:rPr lang="fr-FR" sz="1400" u="sng" dirty="0">
                <a:hlinkClick r:id="rId12"/>
              </a:rPr>
              <a:t> 29/03/18</a:t>
            </a:r>
            <a:r>
              <a:rPr lang="fr-FR" sz="1400" dirty="0"/>
              <a:t>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37410" y="1300133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21578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1876</Words>
  <Application>Microsoft Office PowerPoint</Application>
  <PresentationFormat>Grand écran</PresentationFormat>
  <Paragraphs>175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Cadre du dispositif</vt:lpstr>
      <vt:lpstr>QUEL PUBLIC?</vt:lpstr>
      <vt:lpstr>Il doit prendre en compte la singularité des jeunes et encourager les dynamiques inclusives.  Pour l’accompagner, il peut :  - solliciter les instances de concertation de l’établissement, - utiliser les ressources déployées par l’éducation nationale via le site EDUSCOL - s’appuyer sur les pôles ressources nationaux du ministère des sports et des JOP </vt:lpstr>
      <vt:lpstr>Rappel des ATTENTES DES PUBLICS ADOLESCENTS</vt:lpstr>
      <vt:lpstr>FOCUS sur les JEUNES ELOIGNES d’une pratique d’AP</vt:lpstr>
      <vt:lpstr>Focus sur les JEUNES FILLES ELOIGNEES de la pratique</vt:lpstr>
      <vt:lpstr>Focus sur les Jeunes EN SITUATION DE HANDICAP</vt:lpstr>
      <vt:lpstr>Focus sur les JEUNES atteints de pathologies</vt:lpstr>
      <vt:lpstr>FOCUS sur les Jeunes IDENTIFIES PAR L’EQUIPE EDUCATIVE</vt:lpstr>
      <vt:lpstr>REMARQUES SPECIFIQUES POUR DES JEUNES ALLOPHONES</vt:lpstr>
      <vt:lpstr>LE MINISTERE DES SPORTS ET DES JOP ET SES POLES RESSOURCES NATIONAUX Thématiques</vt:lpstr>
      <vt:lpstr>CONCEPT ressource « la LITTERATIE PHYSIQUE »</vt:lpstr>
      <vt:lpstr>RAPPEL: « LES COMPETENCES PSYCHOSOCIALES »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PIERRE-EMMANUEL PANIER</dc:creator>
  <cp:lastModifiedBy>blacote</cp:lastModifiedBy>
  <cp:revision>87</cp:revision>
  <dcterms:created xsi:type="dcterms:W3CDTF">2023-05-11T07:41:41Z</dcterms:created>
  <dcterms:modified xsi:type="dcterms:W3CDTF">2024-11-27T17:16:25Z</dcterms:modified>
</cp:coreProperties>
</file>